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handoutMasterIdLst>
    <p:handoutMasterId r:id="rId65"/>
  </p:handoutMasterIdLst>
  <p:sldIdLst>
    <p:sldId id="871" r:id="rId2"/>
    <p:sldId id="984" r:id="rId3"/>
    <p:sldId id="873" r:id="rId4"/>
    <p:sldId id="874" r:id="rId5"/>
    <p:sldId id="875" r:id="rId6"/>
    <p:sldId id="860" r:id="rId7"/>
    <p:sldId id="854" r:id="rId8"/>
    <p:sldId id="876" r:id="rId9"/>
    <p:sldId id="977" r:id="rId10"/>
    <p:sldId id="877" r:id="rId11"/>
    <p:sldId id="955" r:id="rId12"/>
    <p:sldId id="863" r:id="rId13"/>
    <p:sldId id="864" r:id="rId14"/>
    <p:sldId id="879" r:id="rId15"/>
    <p:sldId id="880" r:id="rId16"/>
    <p:sldId id="978" r:id="rId17"/>
    <p:sldId id="865" r:id="rId18"/>
    <p:sldId id="866" r:id="rId19"/>
    <p:sldId id="885" r:id="rId20"/>
    <p:sldId id="886" r:id="rId21"/>
    <p:sldId id="887" r:id="rId22"/>
    <p:sldId id="888" r:id="rId23"/>
    <p:sldId id="979" r:id="rId24"/>
    <p:sldId id="867" r:id="rId25"/>
    <p:sldId id="890" r:id="rId26"/>
    <p:sldId id="898" r:id="rId27"/>
    <p:sldId id="980" r:id="rId28"/>
    <p:sldId id="899" r:id="rId29"/>
    <p:sldId id="900" r:id="rId30"/>
    <p:sldId id="901" r:id="rId31"/>
    <p:sldId id="919" r:id="rId32"/>
    <p:sldId id="916" r:id="rId33"/>
    <p:sldId id="923" r:id="rId34"/>
    <p:sldId id="956" r:id="rId35"/>
    <p:sldId id="925" r:id="rId36"/>
    <p:sldId id="926" r:id="rId37"/>
    <p:sldId id="957" r:id="rId38"/>
    <p:sldId id="981" r:id="rId39"/>
    <p:sldId id="928" r:id="rId40"/>
    <p:sldId id="929" r:id="rId41"/>
    <p:sldId id="932" r:id="rId42"/>
    <p:sldId id="958" r:id="rId43"/>
    <p:sldId id="959" r:id="rId44"/>
    <p:sldId id="960" r:id="rId45"/>
    <p:sldId id="982" r:id="rId46"/>
    <p:sldId id="961" r:id="rId47"/>
    <p:sldId id="936" r:id="rId48"/>
    <p:sldId id="937" r:id="rId49"/>
    <p:sldId id="938" r:id="rId50"/>
    <p:sldId id="962" r:id="rId51"/>
    <p:sldId id="939" r:id="rId52"/>
    <p:sldId id="963" r:id="rId53"/>
    <p:sldId id="953" r:id="rId54"/>
    <p:sldId id="983" r:id="rId55"/>
    <p:sldId id="985" r:id="rId56"/>
    <p:sldId id="994" r:id="rId57"/>
    <p:sldId id="995" r:id="rId58"/>
    <p:sldId id="996" r:id="rId59"/>
    <p:sldId id="997" r:id="rId60"/>
    <p:sldId id="998" r:id="rId61"/>
    <p:sldId id="999" r:id="rId62"/>
    <p:sldId id="853" r:id="rId63"/>
  </p:sldIdLst>
  <p:sldSz cx="12196763"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5C6C"/>
    <a:srgbClr val="006BBC"/>
    <a:srgbClr val="EAEAEA"/>
    <a:srgbClr val="DDDDDD"/>
    <a:srgbClr val="0DC2D5"/>
    <a:srgbClr val="17DCF1"/>
    <a:srgbClr val="12D0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49635" autoAdjust="0"/>
  </p:normalViewPr>
  <p:slideViewPr>
    <p:cSldViewPr snapToObjects="1">
      <p:cViewPr>
        <p:scale>
          <a:sx n="66" d="100"/>
          <a:sy n="66" d="100"/>
        </p:scale>
        <p:origin x="780" y="282"/>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itchFamily="34" charset="0"/>
              <a:buNone/>
              <a:defRPr sz="1200" smtClean="0"/>
            </a:lvl1pPr>
          </a:lstStyle>
          <a:p>
            <a:pPr>
              <a:defRPr/>
            </a:pPr>
            <a:fld id="{B2561BF5-BEB7-4005-B8FD-215901AF7EE5}" type="slidenum">
              <a:rPr lang="zh-CN" altLang="en-US"/>
              <a:pPr>
                <a:defRPr/>
              </a:pPr>
              <a:t>‹#›</a:t>
            </a:fld>
            <a:endParaRPr lang="zh-CN" altLang="en-US"/>
          </a:p>
        </p:txBody>
      </p:sp>
    </p:spTree>
    <p:extLst>
      <p:ext uri="{BB962C8B-B14F-4D97-AF65-F5344CB8AC3E}">
        <p14:creationId xmlns:p14="http://schemas.microsoft.com/office/powerpoint/2010/main" val="25658946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buFont typeface="Arial"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a:lvl1pPr>
          </a:lstStyle>
          <a:p>
            <a:pPr>
              <a:defRPr/>
            </a:pPr>
            <a:fld id="{93FD7E3C-14E0-4A75-84C1-B413A2E8F847}" type="datetimeFigureOut">
              <a:rPr lang="zh-CN" altLang="en-US"/>
              <a:pPr>
                <a:defRPr/>
              </a:pPr>
              <a:t>2019-06-17</a:t>
            </a:fld>
            <a:endParaRPr lang="en-US"/>
          </a:p>
        </p:txBody>
      </p:sp>
      <p:sp>
        <p:nvSpPr>
          <p:cNvPr id="1946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buFont typeface="Arial"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a:lvl1pPr>
          </a:lstStyle>
          <a:p>
            <a:pPr>
              <a:defRPr/>
            </a:pPr>
            <a:fld id="{DF7B546C-AF4A-4AF7-A4F4-304D87EF9836}" type="slidenum">
              <a:rPr lang="zh-CN" altLang="en-US"/>
              <a:pPr>
                <a:defRPr/>
              </a:pPr>
              <a:t>‹#›</a:t>
            </a:fld>
            <a:endParaRPr lang="en-US"/>
          </a:p>
        </p:txBody>
      </p:sp>
    </p:spTree>
    <p:extLst>
      <p:ext uri="{BB962C8B-B14F-4D97-AF65-F5344CB8AC3E}">
        <p14:creationId xmlns:p14="http://schemas.microsoft.com/office/powerpoint/2010/main" val="34548001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a:xfrm>
            <a:off x="381000" y="685800"/>
            <a:ext cx="6096000" cy="3429000"/>
          </a:xfrm>
        </p:spPr>
      </p:sp>
      <p:sp>
        <p:nvSpPr>
          <p:cNvPr id="22530" name="备注占位符 2"/>
          <p:cNvSpPr>
            <a:spLocks noGrp="1"/>
          </p:cNvSpPr>
          <p:nvPr>
            <p:ph type="body" idx="1"/>
          </p:nvPr>
        </p:nvSpPr>
        <p:spPr>
          <a:noFill/>
        </p:spPr>
        <p:txBody>
          <a:bodyPr/>
          <a:lstStyle/>
          <a:p>
            <a:endParaRPr lang="zh-CN" altLang="en-US" smtClean="0"/>
          </a:p>
        </p:txBody>
      </p:sp>
      <p:sp>
        <p:nvSpPr>
          <p:cNvPr id="22531" name="灯片编号占位符 3"/>
          <p:cNvSpPr>
            <a:spLocks noGrp="1"/>
          </p:cNvSpPr>
          <p:nvPr>
            <p:ph type="sldNum" sz="quarter" idx="5"/>
          </p:nvPr>
        </p:nvSpPr>
        <p:spPr>
          <a:noFill/>
          <a:ln>
            <a:miter lim="800000"/>
            <a:headEnd/>
            <a:tailEnd/>
          </a:ln>
        </p:spPr>
        <p:txBody>
          <a:bodyPr/>
          <a:lstStyle/>
          <a:p>
            <a:fld id="{5DD2494C-D95E-42B7-B665-0987CFBF4F1C}" type="slidenum">
              <a:rPr lang="zh-CN" altLang="en-US" smtClean="0"/>
              <a:pPr/>
              <a:t>1</a:t>
            </a:fld>
            <a:endParaRPr lang="en-US" altLang="zh-CN" smtClean="0"/>
          </a:p>
        </p:txBody>
      </p:sp>
    </p:spTree>
    <p:extLst>
      <p:ext uri="{BB962C8B-B14F-4D97-AF65-F5344CB8AC3E}">
        <p14:creationId xmlns:p14="http://schemas.microsoft.com/office/powerpoint/2010/main" val="1503479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xfrm>
            <a:off x="381000" y="685800"/>
            <a:ext cx="6096000" cy="3429000"/>
          </a:xfrm>
        </p:spPr>
      </p:sp>
      <p:sp>
        <p:nvSpPr>
          <p:cNvPr id="38914" name="备注占位符 2"/>
          <p:cNvSpPr>
            <a:spLocks noGrp="1"/>
          </p:cNvSpPr>
          <p:nvPr>
            <p:ph type="body" idx="1"/>
          </p:nvPr>
        </p:nvSpPr>
        <p:spPr>
          <a:noFill/>
        </p:spPr>
        <p:txBody>
          <a:bodyPr/>
          <a:lstStyle/>
          <a:p>
            <a:endParaRPr lang="zh-CN" altLang="en-US" smtClean="0"/>
          </a:p>
        </p:txBody>
      </p:sp>
      <p:sp>
        <p:nvSpPr>
          <p:cNvPr id="38915" name="灯片编号占位符 3"/>
          <p:cNvSpPr>
            <a:spLocks noGrp="1"/>
          </p:cNvSpPr>
          <p:nvPr>
            <p:ph type="sldNum" sz="quarter" idx="5"/>
          </p:nvPr>
        </p:nvSpPr>
        <p:spPr>
          <a:noFill/>
          <a:ln>
            <a:miter lim="800000"/>
            <a:headEnd/>
            <a:tailEnd/>
          </a:ln>
        </p:spPr>
        <p:txBody>
          <a:bodyPr/>
          <a:lstStyle/>
          <a:p>
            <a:fld id="{7F3B4A37-F491-4F9D-B007-D5128DFE90EA}" type="slidenum">
              <a:rPr lang="zh-CN" altLang="en-US" smtClean="0">
                <a:solidFill>
                  <a:srgbClr val="000000"/>
                </a:solidFill>
              </a:rPr>
              <a:pPr/>
              <a:t>10</a:t>
            </a:fld>
            <a:endParaRPr lang="en-US" altLang="zh-CN" smtClean="0">
              <a:solidFill>
                <a:srgbClr val="000000"/>
              </a:solidFill>
            </a:endParaRPr>
          </a:p>
        </p:txBody>
      </p:sp>
    </p:spTree>
    <p:extLst>
      <p:ext uri="{BB962C8B-B14F-4D97-AF65-F5344CB8AC3E}">
        <p14:creationId xmlns:p14="http://schemas.microsoft.com/office/powerpoint/2010/main" val="2753341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xfrm>
            <a:off x="381000" y="685800"/>
            <a:ext cx="6096000" cy="3429000"/>
          </a:xfrm>
        </p:spPr>
      </p:sp>
      <p:sp>
        <p:nvSpPr>
          <p:cNvPr id="38914" name="备注占位符 2"/>
          <p:cNvSpPr>
            <a:spLocks noGrp="1"/>
          </p:cNvSpPr>
          <p:nvPr>
            <p:ph type="body" idx="1"/>
          </p:nvPr>
        </p:nvSpPr>
        <p:spPr>
          <a:noFill/>
        </p:spPr>
        <p:txBody>
          <a:bodyPr/>
          <a:lstStyle/>
          <a:p>
            <a:endParaRPr lang="zh-CN" altLang="en-US" smtClean="0"/>
          </a:p>
        </p:txBody>
      </p:sp>
      <p:sp>
        <p:nvSpPr>
          <p:cNvPr id="38915" name="灯片编号占位符 3"/>
          <p:cNvSpPr>
            <a:spLocks noGrp="1"/>
          </p:cNvSpPr>
          <p:nvPr>
            <p:ph type="sldNum" sz="quarter" idx="5"/>
          </p:nvPr>
        </p:nvSpPr>
        <p:spPr>
          <a:noFill/>
          <a:ln>
            <a:miter lim="800000"/>
            <a:headEnd/>
            <a:tailEnd/>
          </a:ln>
        </p:spPr>
        <p:txBody>
          <a:bodyPr/>
          <a:lstStyle/>
          <a:p>
            <a:fld id="{7F3B4A37-F491-4F9D-B007-D5128DFE90EA}" type="slidenum">
              <a:rPr lang="zh-CN" altLang="en-US" smtClean="0">
                <a:solidFill>
                  <a:srgbClr val="000000"/>
                </a:solidFill>
              </a:rPr>
              <a:pPr/>
              <a:t>11</a:t>
            </a:fld>
            <a:endParaRPr lang="en-US" altLang="zh-CN" smtClean="0">
              <a:solidFill>
                <a:srgbClr val="000000"/>
              </a:solidFill>
            </a:endParaRPr>
          </a:p>
        </p:txBody>
      </p:sp>
    </p:spTree>
    <p:extLst>
      <p:ext uri="{BB962C8B-B14F-4D97-AF65-F5344CB8AC3E}">
        <p14:creationId xmlns:p14="http://schemas.microsoft.com/office/powerpoint/2010/main" val="3864955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a:xfrm>
            <a:off x="381000" y="685800"/>
            <a:ext cx="6096000" cy="3429000"/>
          </a:xfrm>
        </p:spPr>
      </p:sp>
      <p:sp>
        <p:nvSpPr>
          <p:cNvPr id="45058" name="备注占位符 2"/>
          <p:cNvSpPr>
            <a:spLocks noGrp="1"/>
          </p:cNvSpPr>
          <p:nvPr>
            <p:ph type="body" idx="1"/>
          </p:nvPr>
        </p:nvSpPr>
        <p:spPr>
          <a:noFill/>
        </p:spPr>
        <p:txBody>
          <a:bodyPr/>
          <a:lstStyle/>
          <a:p>
            <a:endParaRPr lang="zh-CN" altLang="en-US" smtClean="0"/>
          </a:p>
        </p:txBody>
      </p:sp>
      <p:sp>
        <p:nvSpPr>
          <p:cNvPr id="45059" name="灯片编号占位符 3"/>
          <p:cNvSpPr>
            <a:spLocks noGrp="1"/>
          </p:cNvSpPr>
          <p:nvPr>
            <p:ph type="sldNum" sz="quarter" idx="5"/>
          </p:nvPr>
        </p:nvSpPr>
        <p:spPr>
          <a:noFill/>
          <a:ln>
            <a:miter lim="800000"/>
            <a:headEnd/>
            <a:tailEnd/>
          </a:ln>
        </p:spPr>
        <p:txBody>
          <a:bodyPr/>
          <a:lstStyle/>
          <a:p>
            <a:fld id="{0E7D0628-D4C6-40C3-9DB2-3DCDB65C3A2C}" type="slidenum">
              <a:rPr lang="en-US" altLang="zh-CN" smtClean="0"/>
              <a:pPr/>
              <a:t>12</a:t>
            </a:fld>
            <a:endParaRPr lang="en-US" altLang="zh-CN" smtClean="0"/>
          </a:p>
        </p:txBody>
      </p:sp>
    </p:spTree>
    <p:extLst>
      <p:ext uri="{BB962C8B-B14F-4D97-AF65-F5344CB8AC3E}">
        <p14:creationId xmlns:p14="http://schemas.microsoft.com/office/powerpoint/2010/main" val="2908359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xfrm>
            <a:off x="381000" y="685800"/>
            <a:ext cx="6096000" cy="3429000"/>
          </a:xfrm>
        </p:spPr>
      </p:sp>
      <p:sp>
        <p:nvSpPr>
          <p:cNvPr id="47106" name="备注占位符 2"/>
          <p:cNvSpPr>
            <a:spLocks noGrp="1"/>
          </p:cNvSpPr>
          <p:nvPr>
            <p:ph type="body" idx="1"/>
          </p:nvPr>
        </p:nvSpPr>
        <p:spPr>
          <a:noFill/>
        </p:spPr>
        <p:txBody>
          <a:bodyPr/>
          <a:lstStyle/>
          <a:p>
            <a:endParaRPr lang="zh-CN" altLang="en-US" smtClean="0"/>
          </a:p>
        </p:txBody>
      </p:sp>
      <p:sp>
        <p:nvSpPr>
          <p:cNvPr id="47107" name="灯片编号占位符 3"/>
          <p:cNvSpPr>
            <a:spLocks noGrp="1"/>
          </p:cNvSpPr>
          <p:nvPr>
            <p:ph type="sldNum" sz="quarter" idx="5"/>
          </p:nvPr>
        </p:nvSpPr>
        <p:spPr>
          <a:noFill/>
          <a:ln>
            <a:miter lim="800000"/>
            <a:headEnd/>
            <a:tailEnd/>
          </a:ln>
        </p:spPr>
        <p:txBody>
          <a:bodyPr/>
          <a:lstStyle/>
          <a:p>
            <a:fld id="{3AC5C301-2500-46F6-9A7A-31F26A2165D9}" type="slidenum">
              <a:rPr lang="zh-CN" altLang="en-US" smtClean="0">
                <a:solidFill>
                  <a:srgbClr val="000000"/>
                </a:solidFill>
              </a:rPr>
              <a:pPr/>
              <a:t>13</a:t>
            </a:fld>
            <a:endParaRPr lang="en-US" altLang="zh-CN" smtClean="0">
              <a:solidFill>
                <a:srgbClr val="000000"/>
              </a:solidFill>
            </a:endParaRPr>
          </a:p>
        </p:txBody>
      </p:sp>
    </p:spTree>
    <p:extLst>
      <p:ext uri="{BB962C8B-B14F-4D97-AF65-F5344CB8AC3E}">
        <p14:creationId xmlns:p14="http://schemas.microsoft.com/office/powerpoint/2010/main" val="2299360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xfrm>
            <a:off x="381000" y="685800"/>
            <a:ext cx="6096000" cy="3429000"/>
          </a:xfrm>
        </p:spPr>
      </p:sp>
      <p:sp>
        <p:nvSpPr>
          <p:cNvPr id="49154" name="备注占位符 2"/>
          <p:cNvSpPr>
            <a:spLocks noGrp="1"/>
          </p:cNvSpPr>
          <p:nvPr>
            <p:ph type="body" idx="1"/>
          </p:nvPr>
        </p:nvSpPr>
        <p:spPr>
          <a:noFill/>
        </p:spPr>
        <p:txBody>
          <a:bodyPr/>
          <a:lstStyle/>
          <a:p>
            <a:endParaRPr lang="zh-CN" altLang="en-US" smtClean="0"/>
          </a:p>
        </p:txBody>
      </p:sp>
      <p:sp>
        <p:nvSpPr>
          <p:cNvPr id="49155" name="灯片编号占位符 3"/>
          <p:cNvSpPr>
            <a:spLocks noGrp="1"/>
          </p:cNvSpPr>
          <p:nvPr>
            <p:ph type="sldNum" sz="quarter" idx="5"/>
          </p:nvPr>
        </p:nvSpPr>
        <p:spPr>
          <a:noFill/>
          <a:ln>
            <a:miter lim="800000"/>
            <a:headEnd/>
            <a:tailEnd/>
          </a:ln>
        </p:spPr>
        <p:txBody>
          <a:bodyPr/>
          <a:lstStyle/>
          <a:p>
            <a:fld id="{F203DF28-5533-4804-8B71-E471ED0A74AC}" type="slidenum">
              <a:rPr lang="zh-CN" altLang="en-US" smtClean="0">
                <a:solidFill>
                  <a:srgbClr val="000000"/>
                </a:solidFill>
              </a:rPr>
              <a:pPr/>
              <a:t>14</a:t>
            </a:fld>
            <a:endParaRPr lang="en-US" altLang="zh-CN" smtClean="0">
              <a:solidFill>
                <a:srgbClr val="000000"/>
              </a:solidFill>
            </a:endParaRPr>
          </a:p>
        </p:txBody>
      </p:sp>
    </p:spTree>
    <p:extLst>
      <p:ext uri="{BB962C8B-B14F-4D97-AF65-F5344CB8AC3E}">
        <p14:creationId xmlns:p14="http://schemas.microsoft.com/office/powerpoint/2010/main" val="1774296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a:xfrm>
            <a:off x="381000" y="685800"/>
            <a:ext cx="6096000" cy="3429000"/>
          </a:xfrm>
        </p:spPr>
      </p:sp>
      <p:sp>
        <p:nvSpPr>
          <p:cNvPr id="51202" name="备注占位符 2"/>
          <p:cNvSpPr>
            <a:spLocks noGrp="1"/>
          </p:cNvSpPr>
          <p:nvPr>
            <p:ph type="body" idx="1"/>
          </p:nvPr>
        </p:nvSpPr>
        <p:spPr>
          <a:noFill/>
        </p:spPr>
        <p:txBody>
          <a:bodyPr/>
          <a:lstStyle/>
          <a:p>
            <a:endParaRPr lang="zh-CN" altLang="en-US" smtClean="0"/>
          </a:p>
        </p:txBody>
      </p:sp>
      <p:sp>
        <p:nvSpPr>
          <p:cNvPr id="51203" name="灯片编号占位符 3"/>
          <p:cNvSpPr>
            <a:spLocks noGrp="1"/>
          </p:cNvSpPr>
          <p:nvPr>
            <p:ph type="sldNum" sz="quarter" idx="5"/>
          </p:nvPr>
        </p:nvSpPr>
        <p:spPr>
          <a:noFill/>
          <a:ln>
            <a:miter lim="800000"/>
            <a:headEnd/>
            <a:tailEnd/>
          </a:ln>
        </p:spPr>
        <p:txBody>
          <a:bodyPr/>
          <a:lstStyle/>
          <a:p>
            <a:fld id="{E598E02E-D25B-4779-A70B-AB6895A591C7}" type="slidenum">
              <a:rPr lang="zh-CN" altLang="en-US" smtClean="0">
                <a:solidFill>
                  <a:srgbClr val="000000"/>
                </a:solidFill>
              </a:rPr>
              <a:pPr/>
              <a:t>15</a:t>
            </a:fld>
            <a:endParaRPr lang="en-US" altLang="zh-CN" smtClean="0">
              <a:solidFill>
                <a:srgbClr val="000000"/>
              </a:solidFill>
            </a:endParaRPr>
          </a:p>
        </p:txBody>
      </p:sp>
    </p:spTree>
    <p:extLst>
      <p:ext uri="{BB962C8B-B14F-4D97-AF65-F5344CB8AC3E}">
        <p14:creationId xmlns:p14="http://schemas.microsoft.com/office/powerpoint/2010/main" val="3777650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a:xfrm>
            <a:off x="381000" y="685800"/>
            <a:ext cx="6096000" cy="3429000"/>
          </a:xfrm>
        </p:spPr>
      </p:sp>
      <p:sp>
        <p:nvSpPr>
          <p:cNvPr id="51202" name="备注占位符 2"/>
          <p:cNvSpPr>
            <a:spLocks noGrp="1"/>
          </p:cNvSpPr>
          <p:nvPr>
            <p:ph type="body" idx="1"/>
          </p:nvPr>
        </p:nvSpPr>
        <p:spPr>
          <a:noFill/>
        </p:spPr>
        <p:txBody>
          <a:bodyPr/>
          <a:lstStyle/>
          <a:p>
            <a:endParaRPr lang="zh-CN" altLang="en-US" smtClean="0"/>
          </a:p>
        </p:txBody>
      </p:sp>
      <p:sp>
        <p:nvSpPr>
          <p:cNvPr id="51203" name="灯片编号占位符 3"/>
          <p:cNvSpPr>
            <a:spLocks noGrp="1"/>
          </p:cNvSpPr>
          <p:nvPr>
            <p:ph type="sldNum" sz="quarter" idx="5"/>
          </p:nvPr>
        </p:nvSpPr>
        <p:spPr>
          <a:noFill/>
          <a:ln>
            <a:miter lim="800000"/>
            <a:headEnd/>
            <a:tailEnd/>
          </a:ln>
        </p:spPr>
        <p:txBody>
          <a:bodyPr/>
          <a:lstStyle/>
          <a:p>
            <a:fld id="{E598E02E-D25B-4779-A70B-AB6895A591C7}" type="slidenum">
              <a:rPr lang="zh-CN" altLang="en-US" smtClean="0">
                <a:solidFill>
                  <a:srgbClr val="000000"/>
                </a:solidFill>
              </a:rPr>
              <a:pPr/>
              <a:t>16</a:t>
            </a:fld>
            <a:endParaRPr lang="en-US" altLang="zh-CN" smtClean="0">
              <a:solidFill>
                <a:srgbClr val="000000"/>
              </a:solidFill>
            </a:endParaRPr>
          </a:p>
        </p:txBody>
      </p:sp>
    </p:spTree>
    <p:extLst>
      <p:ext uri="{BB962C8B-B14F-4D97-AF65-F5344CB8AC3E}">
        <p14:creationId xmlns:p14="http://schemas.microsoft.com/office/powerpoint/2010/main" val="1670740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xfrm>
            <a:off x="381000" y="685800"/>
            <a:ext cx="6096000" cy="3429000"/>
          </a:xfrm>
        </p:spPr>
      </p:sp>
      <p:sp>
        <p:nvSpPr>
          <p:cNvPr id="61442" name="备注占位符 2"/>
          <p:cNvSpPr>
            <a:spLocks noGrp="1"/>
          </p:cNvSpPr>
          <p:nvPr>
            <p:ph type="body" idx="1"/>
          </p:nvPr>
        </p:nvSpPr>
        <p:spPr>
          <a:noFill/>
        </p:spPr>
        <p:txBody>
          <a:bodyPr/>
          <a:lstStyle/>
          <a:p>
            <a:endParaRPr lang="zh-CN" altLang="en-US" smtClean="0"/>
          </a:p>
        </p:txBody>
      </p:sp>
      <p:sp>
        <p:nvSpPr>
          <p:cNvPr id="61443" name="灯片编号占位符 3"/>
          <p:cNvSpPr>
            <a:spLocks noGrp="1"/>
          </p:cNvSpPr>
          <p:nvPr>
            <p:ph type="sldNum" sz="quarter" idx="5"/>
          </p:nvPr>
        </p:nvSpPr>
        <p:spPr>
          <a:noFill/>
          <a:ln>
            <a:miter lim="800000"/>
            <a:headEnd/>
            <a:tailEnd/>
          </a:ln>
        </p:spPr>
        <p:txBody>
          <a:bodyPr/>
          <a:lstStyle/>
          <a:p>
            <a:fld id="{A3F19B31-32B7-4921-ACAB-901D6A5367CF}" type="slidenum">
              <a:rPr lang="en-US" altLang="zh-CN" smtClean="0"/>
              <a:pPr/>
              <a:t>17</a:t>
            </a:fld>
            <a:endParaRPr lang="en-US" altLang="zh-CN" smtClean="0"/>
          </a:p>
        </p:txBody>
      </p:sp>
    </p:spTree>
    <p:extLst>
      <p:ext uri="{BB962C8B-B14F-4D97-AF65-F5344CB8AC3E}">
        <p14:creationId xmlns:p14="http://schemas.microsoft.com/office/powerpoint/2010/main" val="1144643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smtClean="0"/>
          </a:p>
        </p:txBody>
      </p:sp>
      <p:sp>
        <p:nvSpPr>
          <p:cNvPr id="63491" name="灯片编号占位符 3"/>
          <p:cNvSpPr>
            <a:spLocks noGrp="1"/>
          </p:cNvSpPr>
          <p:nvPr>
            <p:ph type="sldNum" sz="quarter" idx="5"/>
          </p:nvPr>
        </p:nvSpPr>
        <p:spPr>
          <a:noFill/>
          <a:ln>
            <a:miter lim="800000"/>
            <a:headEnd/>
            <a:tailEnd/>
          </a:ln>
        </p:spPr>
        <p:txBody>
          <a:bodyPr/>
          <a:lstStyle/>
          <a:p>
            <a:fld id="{0B2E1F05-ECDC-48F3-A502-85FC23588FDC}" type="slidenum">
              <a:rPr lang="zh-CN" altLang="en-US" smtClean="0">
                <a:solidFill>
                  <a:srgbClr val="000000"/>
                </a:solidFill>
              </a:rPr>
              <a:pPr/>
              <a:t>18</a:t>
            </a:fld>
            <a:endParaRPr lang="en-US" altLang="zh-CN" smtClean="0">
              <a:solidFill>
                <a:srgbClr val="000000"/>
              </a:solidFill>
            </a:endParaRPr>
          </a:p>
        </p:txBody>
      </p:sp>
    </p:spTree>
    <p:extLst>
      <p:ext uri="{BB962C8B-B14F-4D97-AF65-F5344CB8AC3E}">
        <p14:creationId xmlns:p14="http://schemas.microsoft.com/office/powerpoint/2010/main" val="2621167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smtClean="0"/>
          </a:p>
        </p:txBody>
      </p:sp>
      <p:sp>
        <p:nvSpPr>
          <p:cNvPr id="65539" name="灯片编号占位符 3"/>
          <p:cNvSpPr>
            <a:spLocks noGrp="1"/>
          </p:cNvSpPr>
          <p:nvPr>
            <p:ph type="sldNum" sz="quarter" idx="5"/>
          </p:nvPr>
        </p:nvSpPr>
        <p:spPr>
          <a:noFill/>
          <a:ln>
            <a:miter lim="800000"/>
            <a:headEnd/>
            <a:tailEnd/>
          </a:ln>
        </p:spPr>
        <p:txBody>
          <a:bodyPr/>
          <a:lstStyle/>
          <a:p>
            <a:fld id="{E7CD9456-B059-436B-A0C7-CF6CC67929AB}" type="slidenum">
              <a:rPr lang="zh-CN" altLang="en-US" smtClean="0">
                <a:solidFill>
                  <a:srgbClr val="000000"/>
                </a:solidFill>
              </a:rPr>
              <a:pPr/>
              <a:t>19</a:t>
            </a:fld>
            <a:endParaRPr lang="en-US" altLang="zh-CN" smtClean="0">
              <a:solidFill>
                <a:srgbClr val="000000"/>
              </a:solidFill>
            </a:endParaRPr>
          </a:p>
        </p:txBody>
      </p:sp>
    </p:spTree>
    <p:extLst>
      <p:ext uri="{BB962C8B-B14F-4D97-AF65-F5344CB8AC3E}">
        <p14:creationId xmlns:p14="http://schemas.microsoft.com/office/powerpoint/2010/main" val="2600892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xfrm>
            <a:off x="381000" y="685800"/>
            <a:ext cx="6096000" cy="3429000"/>
          </a:xfrm>
        </p:spPr>
      </p:sp>
      <p:sp>
        <p:nvSpPr>
          <p:cNvPr id="24578" name="备注占位符 2"/>
          <p:cNvSpPr>
            <a:spLocks noGrp="1"/>
          </p:cNvSpPr>
          <p:nvPr>
            <p:ph type="body" idx="1"/>
          </p:nvPr>
        </p:nvSpPr>
        <p:spPr>
          <a:noFill/>
        </p:spPr>
        <p:txBody>
          <a:bodyPr/>
          <a:lstStyle/>
          <a:p>
            <a:endParaRPr lang="zh-CN" altLang="en-US"/>
          </a:p>
        </p:txBody>
      </p:sp>
      <p:sp>
        <p:nvSpPr>
          <p:cNvPr id="24579" name="灯片编号占位符 3"/>
          <p:cNvSpPr>
            <a:spLocks noGrp="1"/>
          </p:cNvSpPr>
          <p:nvPr>
            <p:ph type="sldNum" sz="quarter" idx="5"/>
          </p:nvPr>
        </p:nvSpPr>
        <p:spPr>
          <a:noFill/>
          <a:ln>
            <a:miter lim="800000"/>
            <a:headEnd/>
            <a:tailEnd/>
          </a:ln>
        </p:spPr>
        <p:txBody>
          <a:bodyPr/>
          <a:lstStyle/>
          <a:p>
            <a:fld id="{3DE75AED-86E7-4C23-B964-984D8266596E}" type="slidenum">
              <a:rPr lang="zh-CN" altLang="en-US" smtClean="0"/>
              <a:pPr/>
              <a:t>2</a:t>
            </a:fld>
            <a:endParaRPr lang="en-US" altLang="zh-CN"/>
          </a:p>
        </p:txBody>
      </p:sp>
    </p:spTree>
    <p:extLst>
      <p:ext uri="{BB962C8B-B14F-4D97-AF65-F5344CB8AC3E}">
        <p14:creationId xmlns:p14="http://schemas.microsoft.com/office/powerpoint/2010/main" val="258985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smtClean="0"/>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4C01A929-1312-4974-8E8B-7EB60EED566B}" type="slidenum">
              <a:rPr lang="zh-CN" altLang="en-US" sz="1200">
                <a:solidFill>
                  <a:srgbClr val="000000"/>
                </a:solidFill>
              </a:rPr>
              <a:pPr algn="r" eaLnBrk="0" hangingPunct="0">
                <a:buFont typeface="Arial" pitchFamily="34" charset="0"/>
                <a:buNone/>
              </a:pPr>
              <a:t>20</a:t>
            </a:fld>
            <a:endParaRPr lang="en-US" altLang="zh-CN" sz="1200">
              <a:solidFill>
                <a:srgbClr val="000000"/>
              </a:solidFill>
            </a:endParaRPr>
          </a:p>
        </p:txBody>
      </p:sp>
    </p:spTree>
    <p:extLst>
      <p:ext uri="{BB962C8B-B14F-4D97-AF65-F5344CB8AC3E}">
        <p14:creationId xmlns:p14="http://schemas.microsoft.com/office/powerpoint/2010/main" val="3781611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xfrm>
            <a:off x="381000" y="685800"/>
            <a:ext cx="6096000" cy="3429000"/>
          </a:xfrm>
        </p:spPr>
      </p:sp>
      <p:sp>
        <p:nvSpPr>
          <p:cNvPr id="160771" name="备注占位符 2"/>
          <p:cNvSpPr>
            <a:spLocks noGrp="1"/>
          </p:cNvSpPr>
          <p:nvPr>
            <p:ph type="body" idx="1"/>
          </p:nvPr>
        </p:nvSpPr>
        <p:spPr>
          <a:noFill/>
        </p:spPr>
        <p:txBody>
          <a:bodyPr/>
          <a:lstStyle/>
          <a:p>
            <a:endParaRPr lang="zh-CN" altLang="en-US" smtClean="0"/>
          </a:p>
        </p:txBody>
      </p:sp>
      <p:sp>
        <p:nvSpPr>
          <p:cNvPr id="16077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F8F9551F-9673-43F8-8BC2-D219B8B968A2}" type="slidenum">
              <a:rPr lang="zh-CN" altLang="en-US" sz="1200">
                <a:solidFill>
                  <a:srgbClr val="000000"/>
                </a:solidFill>
              </a:rPr>
              <a:pPr algn="r" eaLnBrk="0" hangingPunct="0">
                <a:buFont typeface="Arial" pitchFamily="34" charset="0"/>
                <a:buNone/>
              </a:pPr>
              <a:t>21</a:t>
            </a:fld>
            <a:endParaRPr lang="en-US" altLang="zh-CN" sz="1200">
              <a:solidFill>
                <a:srgbClr val="000000"/>
              </a:solidFill>
            </a:endParaRPr>
          </a:p>
        </p:txBody>
      </p:sp>
    </p:spTree>
    <p:extLst>
      <p:ext uri="{BB962C8B-B14F-4D97-AF65-F5344CB8AC3E}">
        <p14:creationId xmlns:p14="http://schemas.microsoft.com/office/powerpoint/2010/main" val="212898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smtClean="0"/>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46B9FD8-86E9-437A-808D-939282125F9C}" type="slidenum">
              <a:rPr lang="zh-CN" altLang="en-US" sz="1200">
                <a:solidFill>
                  <a:srgbClr val="000000"/>
                </a:solidFill>
              </a:rPr>
              <a:pPr algn="r" eaLnBrk="0" hangingPunct="0">
                <a:buFont typeface="Arial" pitchFamily="34" charset="0"/>
                <a:buNone/>
              </a:pPr>
              <a:t>22</a:t>
            </a:fld>
            <a:endParaRPr lang="en-US" altLang="zh-CN" sz="1200">
              <a:solidFill>
                <a:srgbClr val="000000"/>
              </a:solidFill>
            </a:endParaRPr>
          </a:p>
        </p:txBody>
      </p:sp>
    </p:spTree>
    <p:extLst>
      <p:ext uri="{BB962C8B-B14F-4D97-AF65-F5344CB8AC3E}">
        <p14:creationId xmlns:p14="http://schemas.microsoft.com/office/powerpoint/2010/main" val="4254199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smtClean="0"/>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46B9FD8-86E9-437A-808D-939282125F9C}" type="slidenum">
              <a:rPr lang="zh-CN" altLang="en-US" sz="1200">
                <a:solidFill>
                  <a:srgbClr val="000000"/>
                </a:solidFill>
              </a:rPr>
              <a:pPr algn="r" eaLnBrk="0" hangingPunct="0">
                <a:buFont typeface="Arial" pitchFamily="34" charset="0"/>
                <a:buNone/>
              </a:pPr>
              <a:t>23</a:t>
            </a:fld>
            <a:endParaRPr lang="en-US" altLang="zh-CN" sz="1200">
              <a:solidFill>
                <a:srgbClr val="000000"/>
              </a:solidFill>
            </a:endParaRPr>
          </a:p>
        </p:txBody>
      </p:sp>
    </p:spTree>
    <p:extLst>
      <p:ext uri="{BB962C8B-B14F-4D97-AF65-F5344CB8AC3E}">
        <p14:creationId xmlns:p14="http://schemas.microsoft.com/office/powerpoint/2010/main" val="2595268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a:xfrm>
            <a:off x="381000" y="685800"/>
            <a:ext cx="6096000" cy="3429000"/>
          </a:xfrm>
        </p:spPr>
      </p:sp>
      <p:sp>
        <p:nvSpPr>
          <p:cNvPr id="67586" name="备注占位符 2"/>
          <p:cNvSpPr>
            <a:spLocks noGrp="1"/>
          </p:cNvSpPr>
          <p:nvPr>
            <p:ph type="body" idx="1"/>
          </p:nvPr>
        </p:nvSpPr>
        <p:spPr>
          <a:noFill/>
        </p:spPr>
        <p:txBody>
          <a:bodyPr/>
          <a:lstStyle/>
          <a:p>
            <a:endParaRPr lang="zh-CN" altLang="en-US" smtClean="0"/>
          </a:p>
        </p:txBody>
      </p:sp>
      <p:sp>
        <p:nvSpPr>
          <p:cNvPr id="67587" name="灯片编号占位符 3"/>
          <p:cNvSpPr>
            <a:spLocks noGrp="1"/>
          </p:cNvSpPr>
          <p:nvPr>
            <p:ph type="sldNum" sz="quarter" idx="5"/>
          </p:nvPr>
        </p:nvSpPr>
        <p:spPr>
          <a:noFill/>
          <a:ln>
            <a:miter lim="800000"/>
            <a:headEnd/>
            <a:tailEnd/>
          </a:ln>
        </p:spPr>
        <p:txBody>
          <a:bodyPr/>
          <a:lstStyle/>
          <a:p>
            <a:fld id="{092FD7E6-E602-4BB9-A670-FB4DA22FDA20}" type="slidenum">
              <a:rPr lang="en-US" altLang="zh-CN" smtClean="0"/>
              <a:pPr/>
              <a:t>24</a:t>
            </a:fld>
            <a:endParaRPr lang="en-US" altLang="zh-CN" smtClean="0"/>
          </a:p>
        </p:txBody>
      </p:sp>
    </p:spTree>
    <p:extLst>
      <p:ext uri="{BB962C8B-B14F-4D97-AF65-F5344CB8AC3E}">
        <p14:creationId xmlns:p14="http://schemas.microsoft.com/office/powerpoint/2010/main" val="3487805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smtClean="0"/>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561A448-7137-4BD9-A046-92A532E8BE34}" type="slidenum">
              <a:rPr lang="en-US" altLang="zh-CN" sz="1200"/>
              <a:pPr algn="r" eaLnBrk="0" hangingPunct="0">
                <a:buFont typeface="Arial" pitchFamily="34" charset="0"/>
                <a:buNone/>
              </a:pPr>
              <a:t>25</a:t>
            </a:fld>
            <a:endParaRPr lang="en-US" altLang="zh-CN" sz="1200"/>
          </a:p>
        </p:txBody>
      </p:sp>
    </p:spTree>
    <p:extLst>
      <p:ext uri="{BB962C8B-B14F-4D97-AF65-F5344CB8AC3E}">
        <p14:creationId xmlns:p14="http://schemas.microsoft.com/office/powerpoint/2010/main" val="3877325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a:xfrm>
            <a:off x="381000" y="685800"/>
            <a:ext cx="6096000" cy="3429000"/>
          </a:xfrm>
        </p:spPr>
      </p:sp>
      <p:sp>
        <p:nvSpPr>
          <p:cNvPr id="183299" name="备注占位符 2"/>
          <p:cNvSpPr>
            <a:spLocks noGrp="1"/>
          </p:cNvSpPr>
          <p:nvPr>
            <p:ph type="body" idx="1"/>
          </p:nvPr>
        </p:nvSpPr>
        <p:spPr>
          <a:noFill/>
        </p:spPr>
        <p:txBody>
          <a:bodyPr/>
          <a:lstStyle/>
          <a:p>
            <a:endParaRPr lang="zh-CN" altLang="en-US" smtClean="0"/>
          </a:p>
        </p:txBody>
      </p:sp>
      <p:sp>
        <p:nvSpPr>
          <p:cNvPr id="1833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E0CADBA-EDAF-4783-ACBA-8BDF1D6162DF}" type="slidenum">
              <a:rPr lang="zh-CN" altLang="en-US" sz="1200">
                <a:solidFill>
                  <a:srgbClr val="000000"/>
                </a:solidFill>
              </a:rPr>
              <a:pPr algn="r" eaLnBrk="0" hangingPunct="0">
                <a:buFont typeface="Arial" pitchFamily="34" charset="0"/>
                <a:buNone/>
              </a:pPr>
              <a:t>26</a:t>
            </a:fld>
            <a:endParaRPr lang="en-US" altLang="zh-CN" sz="1200">
              <a:solidFill>
                <a:srgbClr val="000000"/>
              </a:solidFill>
            </a:endParaRPr>
          </a:p>
        </p:txBody>
      </p:sp>
    </p:spTree>
    <p:extLst>
      <p:ext uri="{BB962C8B-B14F-4D97-AF65-F5344CB8AC3E}">
        <p14:creationId xmlns:p14="http://schemas.microsoft.com/office/powerpoint/2010/main" val="2904769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a:xfrm>
            <a:off x="381000" y="685800"/>
            <a:ext cx="6096000" cy="3429000"/>
          </a:xfrm>
        </p:spPr>
      </p:sp>
      <p:sp>
        <p:nvSpPr>
          <p:cNvPr id="183299" name="备注占位符 2"/>
          <p:cNvSpPr>
            <a:spLocks noGrp="1"/>
          </p:cNvSpPr>
          <p:nvPr>
            <p:ph type="body" idx="1"/>
          </p:nvPr>
        </p:nvSpPr>
        <p:spPr>
          <a:noFill/>
        </p:spPr>
        <p:txBody>
          <a:bodyPr/>
          <a:lstStyle/>
          <a:p>
            <a:endParaRPr lang="zh-CN" altLang="en-US" smtClean="0"/>
          </a:p>
        </p:txBody>
      </p:sp>
      <p:sp>
        <p:nvSpPr>
          <p:cNvPr id="1833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E0CADBA-EDAF-4783-ACBA-8BDF1D6162DF}" type="slidenum">
              <a:rPr lang="zh-CN" altLang="en-US" sz="1200">
                <a:solidFill>
                  <a:srgbClr val="000000"/>
                </a:solidFill>
              </a:rPr>
              <a:pPr algn="r" eaLnBrk="0" hangingPunct="0">
                <a:buFont typeface="Arial" pitchFamily="34" charset="0"/>
                <a:buNone/>
              </a:pPr>
              <a:t>27</a:t>
            </a:fld>
            <a:endParaRPr lang="en-US" altLang="zh-CN" sz="1200">
              <a:solidFill>
                <a:srgbClr val="000000"/>
              </a:solidFill>
            </a:endParaRPr>
          </a:p>
        </p:txBody>
      </p:sp>
    </p:spTree>
    <p:extLst>
      <p:ext uri="{BB962C8B-B14F-4D97-AF65-F5344CB8AC3E}">
        <p14:creationId xmlns:p14="http://schemas.microsoft.com/office/powerpoint/2010/main" val="9182512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幻灯片图像占位符 1"/>
          <p:cNvSpPr>
            <a:spLocks noGrp="1" noRot="1" noChangeAspect="1" noTextEdit="1"/>
          </p:cNvSpPr>
          <p:nvPr>
            <p:ph type="sldImg"/>
          </p:nvPr>
        </p:nvSpPr>
        <p:spPr>
          <a:xfrm>
            <a:off x="381000" y="685800"/>
            <a:ext cx="6096000" cy="3429000"/>
          </a:xfrm>
        </p:spPr>
      </p:sp>
      <p:sp>
        <p:nvSpPr>
          <p:cNvPr id="185347" name="备注占位符 2"/>
          <p:cNvSpPr>
            <a:spLocks noGrp="1"/>
          </p:cNvSpPr>
          <p:nvPr>
            <p:ph type="body" idx="1"/>
          </p:nvPr>
        </p:nvSpPr>
        <p:spPr>
          <a:noFill/>
        </p:spPr>
        <p:txBody>
          <a:bodyPr/>
          <a:lstStyle/>
          <a:p>
            <a:endParaRPr lang="zh-CN" altLang="en-US" smtClean="0"/>
          </a:p>
        </p:txBody>
      </p:sp>
      <p:sp>
        <p:nvSpPr>
          <p:cNvPr id="18534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FBCBB18-ED46-4A0E-816A-69CDCC872FE1}" type="slidenum">
              <a:rPr lang="zh-CN" altLang="en-US" sz="1200">
                <a:solidFill>
                  <a:srgbClr val="000000"/>
                </a:solidFill>
              </a:rPr>
              <a:pPr algn="r" eaLnBrk="0" hangingPunct="0">
                <a:buFont typeface="Arial" pitchFamily="34" charset="0"/>
                <a:buNone/>
              </a:pPr>
              <a:t>28</a:t>
            </a:fld>
            <a:endParaRPr lang="en-US" altLang="zh-CN" sz="1200">
              <a:solidFill>
                <a:srgbClr val="000000"/>
              </a:solidFill>
            </a:endParaRPr>
          </a:p>
        </p:txBody>
      </p:sp>
    </p:spTree>
    <p:extLst>
      <p:ext uri="{BB962C8B-B14F-4D97-AF65-F5344CB8AC3E}">
        <p14:creationId xmlns:p14="http://schemas.microsoft.com/office/powerpoint/2010/main" val="3790288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幻灯片图像占位符 1"/>
          <p:cNvSpPr>
            <a:spLocks noGrp="1" noRot="1" noChangeAspect="1" noTextEdit="1"/>
          </p:cNvSpPr>
          <p:nvPr>
            <p:ph type="sldImg"/>
          </p:nvPr>
        </p:nvSpPr>
        <p:spPr>
          <a:xfrm>
            <a:off x="381000" y="685800"/>
            <a:ext cx="6096000" cy="3429000"/>
          </a:xfrm>
        </p:spPr>
      </p:sp>
      <p:sp>
        <p:nvSpPr>
          <p:cNvPr id="187395" name="备注占位符 2"/>
          <p:cNvSpPr>
            <a:spLocks noGrp="1"/>
          </p:cNvSpPr>
          <p:nvPr>
            <p:ph type="body" idx="1"/>
          </p:nvPr>
        </p:nvSpPr>
        <p:spPr>
          <a:noFill/>
        </p:spPr>
        <p:txBody>
          <a:bodyPr/>
          <a:lstStyle/>
          <a:p>
            <a:endParaRPr lang="zh-CN" altLang="en-US" smtClean="0"/>
          </a:p>
        </p:txBody>
      </p:sp>
      <p:sp>
        <p:nvSpPr>
          <p:cNvPr id="18739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CBF7A775-AC5A-4E66-B9A5-98B6E9FF7D00}" type="slidenum">
              <a:rPr lang="zh-CN" altLang="en-US" sz="1200">
                <a:solidFill>
                  <a:srgbClr val="000000"/>
                </a:solidFill>
              </a:rPr>
              <a:pPr algn="r" eaLnBrk="0" hangingPunct="0">
                <a:buFont typeface="Arial" pitchFamily="34" charset="0"/>
                <a:buNone/>
              </a:pPr>
              <a:t>29</a:t>
            </a:fld>
            <a:endParaRPr lang="en-US" altLang="zh-CN" sz="1200">
              <a:solidFill>
                <a:srgbClr val="000000"/>
              </a:solidFill>
            </a:endParaRPr>
          </a:p>
        </p:txBody>
      </p:sp>
    </p:spTree>
    <p:extLst>
      <p:ext uri="{BB962C8B-B14F-4D97-AF65-F5344CB8AC3E}">
        <p14:creationId xmlns:p14="http://schemas.microsoft.com/office/powerpoint/2010/main" val="3224510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xfrm>
            <a:off x="381000" y="685800"/>
            <a:ext cx="6096000" cy="3429000"/>
          </a:xfrm>
        </p:spPr>
      </p:sp>
      <p:sp>
        <p:nvSpPr>
          <p:cNvPr id="26626" name="备注占位符 2"/>
          <p:cNvSpPr>
            <a:spLocks noGrp="1"/>
          </p:cNvSpPr>
          <p:nvPr>
            <p:ph type="body" idx="1"/>
          </p:nvPr>
        </p:nvSpPr>
        <p:spPr>
          <a:noFill/>
        </p:spPr>
        <p:txBody>
          <a:bodyPr/>
          <a:lstStyle/>
          <a:p>
            <a:endParaRPr lang="zh-CN" altLang="en-US" smtClean="0"/>
          </a:p>
        </p:txBody>
      </p:sp>
      <p:sp>
        <p:nvSpPr>
          <p:cNvPr id="26627" name="灯片编号占位符 3"/>
          <p:cNvSpPr>
            <a:spLocks noGrp="1"/>
          </p:cNvSpPr>
          <p:nvPr>
            <p:ph type="sldNum" sz="quarter" idx="5"/>
          </p:nvPr>
        </p:nvSpPr>
        <p:spPr>
          <a:noFill/>
          <a:ln>
            <a:miter lim="800000"/>
            <a:headEnd/>
            <a:tailEnd/>
          </a:ln>
        </p:spPr>
        <p:txBody>
          <a:bodyPr/>
          <a:lstStyle/>
          <a:p>
            <a:fld id="{932B52E7-D311-4BBA-A247-B2D2D576BA74}" type="slidenum">
              <a:rPr lang="zh-CN" altLang="en-US" smtClean="0">
                <a:solidFill>
                  <a:srgbClr val="000000"/>
                </a:solidFill>
              </a:rPr>
              <a:pPr/>
              <a:t>3</a:t>
            </a:fld>
            <a:endParaRPr lang="en-US" altLang="zh-CN" smtClean="0">
              <a:solidFill>
                <a:srgbClr val="000000"/>
              </a:solidFill>
            </a:endParaRPr>
          </a:p>
        </p:txBody>
      </p:sp>
    </p:spTree>
    <p:extLst>
      <p:ext uri="{BB962C8B-B14F-4D97-AF65-F5344CB8AC3E}">
        <p14:creationId xmlns:p14="http://schemas.microsoft.com/office/powerpoint/2010/main" val="15344113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a:xfrm>
            <a:off x="381000" y="685800"/>
            <a:ext cx="6096000" cy="3429000"/>
          </a:xfrm>
        </p:spPr>
      </p:sp>
      <p:sp>
        <p:nvSpPr>
          <p:cNvPr id="189443" name="备注占位符 2"/>
          <p:cNvSpPr>
            <a:spLocks noGrp="1"/>
          </p:cNvSpPr>
          <p:nvPr>
            <p:ph type="body" idx="1"/>
          </p:nvPr>
        </p:nvSpPr>
        <p:spPr>
          <a:noFill/>
        </p:spPr>
        <p:txBody>
          <a:bodyPr/>
          <a:lstStyle/>
          <a:p>
            <a:endParaRPr lang="zh-CN" altLang="en-US" smtClean="0"/>
          </a:p>
        </p:txBody>
      </p:sp>
      <p:sp>
        <p:nvSpPr>
          <p:cNvPr id="18944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764FEE33-E31D-45C6-88C8-D33C34BBDACD}" type="slidenum">
              <a:rPr lang="zh-CN" altLang="en-US" sz="1200">
                <a:solidFill>
                  <a:srgbClr val="000000"/>
                </a:solidFill>
              </a:rPr>
              <a:pPr algn="r" eaLnBrk="0" hangingPunct="0">
                <a:buFont typeface="Arial" pitchFamily="34" charset="0"/>
                <a:buNone/>
              </a:pPr>
              <a:t>30</a:t>
            </a:fld>
            <a:endParaRPr lang="en-US" altLang="zh-CN" sz="1200">
              <a:solidFill>
                <a:srgbClr val="000000"/>
              </a:solidFill>
            </a:endParaRPr>
          </a:p>
        </p:txBody>
      </p:sp>
    </p:spTree>
    <p:extLst>
      <p:ext uri="{BB962C8B-B14F-4D97-AF65-F5344CB8AC3E}">
        <p14:creationId xmlns:p14="http://schemas.microsoft.com/office/powerpoint/2010/main" val="2027607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幻灯片图像占位符 1"/>
          <p:cNvSpPr>
            <a:spLocks noGrp="1" noRot="1" noChangeAspect="1" noTextEdit="1"/>
          </p:cNvSpPr>
          <p:nvPr>
            <p:ph type="sldImg"/>
          </p:nvPr>
        </p:nvSpPr>
        <p:spPr>
          <a:xfrm>
            <a:off x="381000" y="685800"/>
            <a:ext cx="6096000" cy="3429000"/>
          </a:xfrm>
        </p:spPr>
      </p:sp>
      <p:sp>
        <p:nvSpPr>
          <p:cNvPr id="236547" name="备注占位符 2"/>
          <p:cNvSpPr>
            <a:spLocks noGrp="1"/>
          </p:cNvSpPr>
          <p:nvPr>
            <p:ph type="body" idx="1"/>
          </p:nvPr>
        </p:nvSpPr>
        <p:spPr>
          <a:noFill/>
        </p:spPr>
        <p:txBody>
          <a:bodyPr/>
          <a:lstStyle/>
          <a:p>
            <a:endParaRPr lang="zh-CN" altLang="en-US" smtClean="0"/>
          </a:p>
        </p:txBody>
      </p:sp>
      <p:sp>
        <p:nvSpPr>
          <p:cNvPr id="23654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C0B7F6DE-1F72-42F7-A8D7-967E705C04DE}" type="slidenum">
              <a:rPr lang="en-US" altLang="zh-CN" sz="1200"/>
              <a:pPr algn="r" eaLnBrk="0" hangingPunct="0">
                <a:buFont typeface="Arial" pitchFamily="34" charset="0"/>
                <a:buNone/>
              </a:pPr>
              <a:t>31</a:t>
            </a:fld>
            <a:endParaRPr lang="en-US" altLang="zh-CN" sz="1200"/>
          </a:p>
        </p:txBody>
      </p:sp>
    </p:spTree>
    <p:extLst>
      <p:ext uri="{BB962C8B-B14F-4D97-AF65-F5344CB8AC3E}">
        <p14:creationId xmlns:p14="http://schemas.microsoft.com/office/powerpoint/2010/main" val="19368860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幻灯片图像占位符 1"/>
          <p:cNvSpPr>
            <a:spLocks noGrp="1" noRot="1" noChangeAspect="1" noTextEdit="1"/>
          </p:cNvSpPr>
          <p:nvPr>
            <p:ph type="sldImg"/>
          </p:nvPr>
        </p:nvSpPr>
        <p:spPr>
          <a:xfrm>
            <a:off x="381000" y="685800"/>
            <a:ext cx="6096000" cy="3429000"/>
          </a:xfrm>
        </p:spPr>
      </p:sp>
      <p:sp>
        <p:nvSpPr>
          <p:cNvPr id="228355" name="备注占位符 2"/>
          <p:cNvSpPr>
            <a:spLocks noGrp="1"/>
          </p:cNvSpPr>
          <p:nvPr>
            <p:ph type="body" idx="1"/>
          </p:nvPr>
        </p:nvSpPr>
        <p:spPr>
          <a:noFill/>
        </p:spPr>
        <p:txBody>
          <a:bodyPr/>
          <a:lstStyle/>
          <a:p>
            <a:endParaRPr lang="zh-CN" altLang="en-US" smtClean="0"/>
          </a:p>
        </p:txBody>
      </p:sp>
      <p:sp>
        <p:nvSpPr>
          <p:cNvPr id="22835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8AAB041-068A-4BF1-BA62-FC7D35286882}" type="slidenum">
              <a:rPr lang="en-US" altLang="zh-CN" sz="1200"/>
              <a:pPr algn="r" eaLnBrk="0" hangingPunct="0">
                <a:buFont typeface="Arial" pitchFamily="34" charset="0"/>
                <a:buNone/>
              </a:pPr>
              <a:t>32</a:t>
            </a:fld>
            <a:endParaRPr lang="en-US" altLang="zh-CN" sz="1200"/>
          </a:p>
        </p:txBody>
      </p:sp>
    </p:spTree>
    <p:extLst>
      <p:ext uri="{BB962C8B-B14F-4D97-AF65-F5344CB8AC3E}">
        <p14:creationId xmlns:p14="http://schemas.microsoft.com/office/powerpoint/2010/main" val="28609686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幻灯片图像占位符 1"/>
          <p:cNvSpPr>
            <a:spLocks noGrp="1" noRot="1" noChangeAspect="1" noTextEdit="1"/>
          </p:cNvSpPr>
          <p:nvPr>
            <p:ph type="sldImg"/>
          </p:nvPr>
        </p:nvSpPr>
        <p:spPr>
          <a:xfrm>
            <a:off x="381000" y="685800"/>
            <a:ext cx="6096000" cy="3429000"/>
          </a:xfrm>
        </p:spPr>
      </p:sp>
      <p:sp>
        <p:nvSpPr>
          <p:cNvPr id="244739" name="备注占位符 2"/>
          <p:cNvSpPr>
            <a:spLocks noGrp="1"/>
          </p:cNvSpPr>
          <p:nvPr>
            <p:ph type="body" idx="1"/>
          </p:nvPr>
        </p:nvSpPr>
        <p:spPr>
          <a:noFill/>
        </p:spPr>
        <p:txBody>
          <a:bodyPr/>
          <a:lstStyle/>
          <a:p>
            <a:endParaRPr lang="zh-CN" altLang="en-US" smtClean="0"/>
          </a:p>
        </p:txBody>
      </p:sp>
      <p:sp>
        <p:nvSpPr>
          <p:cNvPr id="24474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ADC39277-EFB9-443E-8D0F-F487DF3704FD}" type="slidenum">
              <a:rPr lang="en-US" altLang="zh-CN" sz="1200"/>
              <a:pPr algn="r" eaLnBrk="0" hangingPunct="0">
                <a:buFont typeface="Arial" pitchFamily="34" charset="0"/>
                <a:buNone/>
              </a:pPr>
              <a:t>33</a:t>
            </a:fld>
            <a:endParaRPr lang="en-US" altLang="zh-CN" sz="1200"/>
          </a:p>
        </p:txBody>
      </p:sp>
    </p:spTree>
    <p:extLst>
      <p:ext uri="{BB962C8B-B14F-4D97-AF65-F5344CB8AC3E}">
        <p14:creationId xmlns:p14="http://schemas.microsoft.com/office/powerpoint/2010/main" val="35621255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幻灯片图像占位符 1"/>
          <p:cNvSpPr>
            <a:spLocks noGrp="1" noRot="1" noChangeAspect="1" noTextEdit="1"/>
          </p:cNvSpPr>
          <p:nvPr>
            <p:ph type="sldImg"/>
          </p:nvPr>
        </p:nvSpPr>
        <p:spPr>
          <a:xfrm>
            <a:off x="381000" y="685800"/>
            <a:ext cx="6096000" cy="3429000"/>
          </a:xfrm>
        </p:spPr>
      </p:sp>
      <p:sp>
        <p:nvSpPr>
          <p:cNvPr id="244739" name="备注占位符 2"/>
          <p:cNvSpPr>
            <a:spLocks noGrp="1"/>
          </p:cNvSpPr>
          <p:nvPr>
            <p:ph type="body" idx="1"/>
          </p:nvPr>
        </p:nvSpPr>
        <p:spPr>
          <a:noFill/>
        </p:spPr>
        <p:txBody>
          <a:bodyPr/>
          <a:lstStyle/>
          <a:p>
            <a:endParaRPr lang="zh-CN" altLang="en-US" smtClean="0"/>
          </a:p>
        </p:txBody>
      </p:sp>
      <p:sp>
        <p:nvSpPr>
          <p:cNvPr id="24474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ADC39277-EFB9-443E-8D0F-F487DF3704FD}" type="slidenum">
              <a:rPr lang="en-US" altLang="zh-CN" sz="1200"/>
              <a:pPr algn="r" eaLnBrk="0" hangingPunct="0">
                <a:buFont typeface="Arial" pitchFamily="34" charset="0"/>
                <a:buNone/>
              </a:pPr>
              <a:t>34</a:t>
            </a:fld>
            <a:endParaRPr lang="en-US" altLang="zh-CN" sz="1200"/>
          </a:p>
        </p:txBody>
      </p:sp>
    </p:spTree>
    <p:extLst>
      <p:ext uri="{BB962C8B-B14F-4D97-AF65-F5344CB8AC3E}">
        <p14:creationId xmlns:p14="http://schemas.microsoft.com/office/powerpoint/2010/main" val="203028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幻灯片图像占位符 1"/>
          <p:cNvSpPr>
            <a:spLocks noGrp="1" noRot="1" noChangeAspect="1" noTextEdit="1"/>
          </p:cNvSpPr>
          <p:nvPr>
            <p:ph type="sldImg"/>
          </p:nvPr>
        </p:nvSpPr>
        <p:spPr>
          <a:xfrm>
            <a:off x="381000" y="685800"/>
            <a:ext cx="6096000" cy="3429000"/>
          </a:xfrm>
        </p:spPr>
      </p:sp>
      <p:sp>
        <p:nvSpPr>
          <p:cNvPr id="248835" name="备注占位符 2"/>
          <p:cNvSpPr>
            <a:spLocks noGrp="1"/>
          </p:cNvSpPr>
          <p:nvPr>
            <p:ph type="body" idx="1"/>
          </p:nvPr>
        </p:nvSpPr>
        <p:spPr>
          <a:noFill/>
        </p:spPr>
        <p:txBody>
          <a:bodyPr/>
          <a:lstStyle/>
          <a:p>
            <a:endParaRPr lang="zh-CN" altLang="en-US" smtClean="0"/>
          </a:p>
        </p:txBody>
      </p:sp>
      <p:sp>
        <p:nvSpPr>
          <p:cNvPr id="24883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BA31AE30-7A42-447E-A55A-EF0CA6F08D96}" type="slidenum">
              <a:rPr lang="zh-CN" altLang="en-US" sz="1200">
                <a:solidFill>
                  <a:srgbClr val="000000"/>
                </a:solidFill>
              </a:rPr>
              <a:pPr algn="r" eaLnBrk="0" hangingPunct="0">
                <a:buFont typeface="Arial" pitchFamily="34" charset="0"/>
                <a:buNone/>
              </a:pPr>
              <a:t>35</a:t>
            </a:fld>
            <a:endParaRPr lang="en-US" altLang="zh-CN" sz="1200">
              <a:solidFill>
                <a:srgbClr val="000000"/>
              </a:solidFill>
            </a:endParaRPr>
          </a:p>
        </p:txBody>
      </p:sp>
    </p:spTree>
    <p:extLst>
      <p:ext uri="{BB962C8B-B14F-4D97-AF65-F5344CB8AC3E}">
        <p14:creationId xmlns:p14="http://schemas.microsoft.com/office/powerpoint/2010/main" val="1048791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幻灯片图像占位符 1"/>
          <p:cNvSpPr>
            <a:spLocks noGrp="1" noRot="1" noChangeAspect="1" noTextEdit="1"/>
          </p:cNvSpPr>
          <p:nvPr>
            <p:ph type="sldImg"/>
          </p:nvPr>
        </p:nvSpPr>
        <p:spPr>
          <a:xfrm>
            <a:off x="381000" y="685800"/>
            <a:ext cx="6096000" cy="3429000"/>
          </a:xfrm>
        </p:spPr>
      </p:sp>
      <p:sp>
        <p:nvSpPr>
          <p:cNvPr id="250883" name="备注占位符 2"/>
          <p:cNvSpPr>
            <a:spLocks noGrp="1"/>
          </p:cNvSpPr>
          <p:nvPr>
            <p:ph type="body" idx="1"/>
          </p:nvPr>
        </p:nvSpPr>
        <p:spPr>
          <a:noFill/>
        </p:spPr>
        <p:txBody>
          <a:bodyPr/>
          <a:lstStyle/>
          <a:p>
            <a:endParaRPr lang="zh-CN" altLang="en-US" smtClean="0"/>
          </a:p>
        </p:txBody>
      </p:sp>
      <p:sp>
        <p:nvSpPr>
          <p:cNvPr id="25088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588340DB-4EB7-42DD-87ED-56DD9987BF7A}" type="slidenum">
              <a:rPr lang="zh-CN" altLang="en-US" sz="1200">
                <a:solidFill>
                  <a:srgbClr val="000000"/>
                </a:solidFill>
              </a:rPr>
              <a:pPr algn="r" eaLnBrk="0" hangingPunct="0">
                <a:buFont typeface="Arial" pitchFamily="34" charset="0"/>
                <a:buNone/>
              </a:pPr>
              <a:t>36</a:t>
            </a:fld>
            <a:endParaRPr lang="en-US" altLang="zh-CN" sz="1200">
              <a:solidFill>
                <a:srgbClr val="000000"/>
              </a:solidFill>
            </a:endParaRPr>
          </a:p>
        </p:txBody>
      </p:sp>
    </p:spTree>
    <p:extLst>
      <p:ext uri="{BB962C8B-B14F-4D97-AF65-F5344CB8AC3E}">
        <p14:creationId xmlns:p14="http://schemas.microsoft.com/office/powerpoint/2010/main" val="5442385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幻灯片图像占位符 1"/>
          <p:cNvSpPr>
            <a:spLocks noGrp="1" noRot="1" noChangeAspect="1" noTextEdit="1"/>
          </p:cNvSpPr>
          <p:nvPr>
            <p:ph type="sldImg"/>
          </p:nvPr>
        </p:nvSpPr>
        <p:spPr>
          <a:xfrm>
            <a:off x="381000" y="685800"/>
            <a:ext cx="6096000" cy="3429000"/>
          </a:xfrm>
        </p:spPr>
      </p:sp>
      <p:sp>
        <p:nvSpPr>
          <p:cNvPr id="250883" name="备注占位符 2"/>
          <p:cNvSpPr>
            <a:spLocks noGrp="1"/>
          </p:cNvSpPr>
          <p:nvPr>
            <p:ph type="body" idx="1"/>
          </p:nvPr>
        </p:nvSpPr>
        <p:spPr>
          <a:noFill/>
        </p:spPr>
        <p:txBody>
          <a:bodyPr/>
          <a:lstStyle/>
          <a:p>
            <a:endParaRPr lang="zh-CN" altLang="en-US" smtClean="0"/>
          </a:p>
        </p:txBody>
      </p:sp>
      <p:sp>
        <p:nvSpPr>
          <p:cNvPr id="25088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588340DB-4EB7-42DD-87ED-56DD9987BF7A}" type="slidenum">
              <a:rPr lang="zh-CN" altLang="en-US" sz="1200">
                <a:solidFill>
                  <a:srgbClr val="000000"/>
                </a:solidFill>
              </a:rPr>
              <a:pPr algn="r" eaLnBrk="0" hangingPunct="0">
                <a:buFont typeface="Arial" pitchFamily="34" charset="0"/>
                <a:buNone/>
              </a:pPr>
              <a:t>37</a:t>
            </a:fld>
            <a:endParaRPr lang="en-US" altLang="zh-CN" sz="1200">
              <a:solidFill>
                <a:srgbClr val="000000"/>
              </a:solidFill>
            </a:endParaRPr>
          </a:p>
        </p:txBody>
      </p:sp>
    </p:spTree>
    <p:extLst>
      <p:ext uri="{BB962C8B-B14F-4D97-AF65-F5344CB8AC3E}">
        <p14:creationId xmlns:p14="http://schemas.microsoft.com/office/powerpoint/2010/main" val="35922226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幻灯片图像占位符 1"/>
          <p:cNvSpPr>
            <a:spLocks noGrp="1" noRot="1" noChangeAspect="1" noTextEdit="1"/>
          </p:cNvSpPr>
          <p:nvPr>
            <p:ph type="sldImg"/>
          </p:nvPr>
        </p:nvSpPr>
        <p:spPr>
          <a:xfrm>
            <a:off x="381000" y="685800"/>
            <a:ext cx="6096000" cy="3429000"/>
          </a:xfrm>
        </p:spPr>
      </p:sp>
      <p:sp>
        <p:nvSpPr>
          <p:cNvPr id="250883" name="备注占位符 2"/>
          <p:cNvSpPr>
            <a:spLocks noGrp="1"/>
          </p:cNvSpPr>
          <p:nvPr>
            <p:ph type="body" idx="1"/>
          </p:nvPr>
        </p:nvSpPr>
        <p:spPr>
          <a:noFill/>
        </p:spPr>
        <p:txBody>
          <a:bodyPr/>
          <a:lstStyle/>
          <a:p>
            <a:endParaRPr lang="zh-CN" altLang="en-US" smtClean="0"/>
          </a:p>
        </p:txBody>
      </p:sp>
      <p:sp>
        <p:nvSpPr>
          <p:cNvPr id="25088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588340DB-4EB7-42DD-87ED-56DD9987BF7A}" type="slidenum">
              <a:rPr lang="zh-CN" altLang="en-US" sz="1200">
                <a:solidFill>
                  <a:srgbClr val="000000"/>
                </a:solidFill>
              </a:rPr>
              <a:pPr algn="r" eaLnBrk="0" hangingPunct="0">
                <a:buFont typeface="Arial" pitchFamily="34" charset="0"/>
                <a:buNone/>
              </a:pPr>
              <a:t>38</a:t>
            </a:fld>
            <a:endParaRPr lang="en-US" altLang="zh-CN" sz="1200">
              <a:solidFill>
                <a:srgbClr val="000000"/>
              </a:solidFill>
            </a:endParaRPr>
          </a:p>
        </p:txBody>
      </p:sp>
    </p:spTree>
    <p:extLst>
      <p:ext uri="{BB962C8B-B14F-4D97-AF65-F5344CB8AC3E}">
        <p14:creationId xmlns:p14="http://schemas.microsoft.com/office/powerpoint/2010/main" val="21981516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smtClean="0"/>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051F282E-C91C-49DA-8603-D206CC65812B}" type="slidenum">
              <a:rPr lang="en-US" altLang="zh-CN" sz="1200"/>
              <a:pPr algn="r" eaLnBrk="0" hangingPunct="0">
                <a:buFont typeface="Arial" pitchFamily="34" charset="0"/>
                <a:buNone/>
              </a:pPr>
              <a:t>39</a:t>
            </a:fld>
            <a:endParaRPr lang="en-US" altLang="zh-CN" sz="1200"/>
          </a:p>
        </p:txBody>
      </p:sp>
    </p:spTree>
    <p:extLst>
      <p:ext uri="{BB962C8B-B14F-4D97-AF65-F5344CB8AC3E}">
        <p14:creationId xmlns:p14="http://schemas.microsoft.com/office/powerpoint/2010/main" val="1025870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xfrm>
            <a:off x="381000" y="685800"/>
            <a:ext cx="6096000" cy="3429000"/>
          </a:xfrm>
        </p:spPr>
      </p:sp>
      <p:sp>
        <p:nvSpPr>
          <p:cNvPr id="28674" name="备注占位符 2"/>
          <p:cNvSpPr>
            <a:spLocks noGrp="1"/>
          </p:cNvSpPr>
          <p:nvPr>
            <p:ph type="body" idx="1"/>
          </p:nvPr>
        </p:nvSpPr>
        <p:spPr>
          <a:noFill/>
        </p:spPr>
        <p:txBody>
          <a:bodyPr/>
          <a:lstStyle/>
          <a:p>
            <a:endParaRPr lang="zh-CN" altLang="en-US" smtClean="0"/>
          </a:p>
        </p:txBody>
      </p:sp>
      <p:sp>
        <p:nvSpPr>
          <p:cNvPr id="28675" name="灯片编号占位符 3"/>
          <p:cNvSpPr>
            <a:spLocks noGrp="1"/>
          </p:cNvSpPr>
          <p:nvPr>
            <p:ph type="sldNum" sz="quarter" idx="5"/>
          </p:nvPr>
        </p:nvSpPr>
        <p:spPr>
          <a:noFill/>
          <a:ln>
            <a:miter lim="800000"/>
            <a:headEnd/>
            <a:tailEnd/>
          </a:ln>
        </p:spPr>
        <p:txBody>
          <a:bodyPr/>
          <a:lstStyle/>
          <a:p>
            <a:fld id="{0493E1DF-E6A1-475E-A020-2823AD5DD080}" type="slidenum">
              <a:rPr lang="zh-CN" altLang="en-US" smtClean="0">
                <a:solidFill>
                  <a:srgbClr val="000000"/>
                </a:solidFill>
              </a:rPr>
              <a:pPr/>
              <a:t>4</a:t>
            </a:fld>
            <a:endParaRPr lang="en-US" altLang="zh-CN" smtClean="0">
              <a:solidFill>
                <a:srgbClr val="000000"/>
              </a:solidFill>
            </a:endParaRPr>
          </a:p>
        </p:txBody>
      </p:sp>
    </p:spTree>
    <p:extLst>
      <p:ext uri="{BB962C8B-B14F-4D97-AF65-F5344CB8AC3E}">
        <p14:creationId xmlns:p14="http://schemas.microsoft.com/office/powerpoint/2010/main" val="300600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40</a:t>
            </a:fld>
            <a:endParaRPr lang="en-US" altLang="zh-CN" sz="1200"/>
          </a:p>
        </p:txBody>
      </p:sp>
    </p:spTree>
    <p:extLst>
      <p:ext uri="{BB962C8B-B14F-4D97-AF65-F5344CB8AC3E}">
        <p14:creationId xmlns:p14="http://schemas.microsoft.com/office/powerpoint/2010/main" val="41363367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41</a:t>
            </a:fld>
            <a:endParaRPr lang="en-US" altLang="zh-CN" sz="1200"/>
          </a:p>
        </p:txBody>
      </p:sp>
    </p:spTree>
    <p:extLst>
      <p:ext uri="{BB962C8B-B14F-4D97-AF65-F5344CB8AC3E}">
        <p14:creationId xmlns:p14="http://schemas.microsoft.com/office/powerpoint/2010/main" val="5567779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42</a:t>
            </a:fld>
            <a:endParaRPr lang="en-US" altLang="zh-CN" sz="1200"/>
          </a:p>
        </p:txBody>
      </p:sp>
    </p:spTree>
    <p:extLst>
      <p:ext uri="{BB962C8B-B14F-4D97-AF65-F5344CB8AC3E}">
        <p14:creationId xmlns:p14="http://schemas.microsoft.com/office/powerpoint/2010/main" val="4806741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43</a:t>
            </a:fld>
            <a:endParaRPr lang="en-US" altLang="zh-CN" sz="1200"/>
          </a:p>
        </p:txBody>
      </p:sp>
    </p:spTree>
    <p:extLst>
      <p:ext uri="{BB962C8B-B14F-4D97-AF65-F5344CB8AC3E}">
        <p14:creationId xmlns:p14="http://schemas.microsoft.com/office/powerpoint/2010/main" val="17437712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44</a:t>
            </a:fld>
            <a:endParaRPr lang="en-US" altLang="zh-CN" sz="1200"/>
          </a:p>
        </p:txBody>
      </p:sp>
    </p:spTree>
    <p:extLst>
      <p:ext uri="{BB962C8B-B14F-4D97-AF65-F5344CB8AC3E}">
        <p14:creationId xmlns:p14="http://schemas.microsoft.com/office/powerpoint/2010/main" val="3522631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45</a:t>
            </a:fld>
            <a:endParaRPr lang="en-US" altLang="zh-CN" sz="1200"/>
          </a:p>
        </p:txBody>
      </p:sp>
    </p:spTree>
    <p:extLst>
      <p:ext uri="{BB962C8B-B14F-4D97-AF65-F5344CB8AC3E}">
        <p14:creationId xmlns:p14="http://schemas.microsoft.com/office/powerpoint/2010/main" val="6460018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46</a:t>
            </a:fld>
            <a:endParaRPr lang="en-US" altLang="zh-CN" sz="1200"/>
          </a:p>
        </p:txBody>
      </p:sp>
    </p:spTree>
    <p:extLst>
      <p:ext uri="{BB962C8B-B14F-4D97-AF65-F5344CB8AC3E}">
        <p14:creationId xmlns:p14="http://schemas.microsoft.com/office/powerpoint/2010/main" val="19247347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smtClean="0"/>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051F282E-C91C-49DA-8603-D206CC65812B}" type="slidenum">
              <a:rPr lang="en-US" altLang="zh-CN" sz="1200"/>
              <a:pPr algn="r" eaLnBrk="0" hangingPunct="0">
                <a:buFont typeface="Arial" pitchFamily="34" charset="0"/>
                <a:buNone/>
              </a:pPr>
              <a:t>47</a:t>
            </a:fld>
            <a:endParaRPr lang="en-US" altLang="zh-CN" sz="1200"/>
          </a:p>
        </p:txBody>
      </p:sp>
    </p:spTree>
    <p:extLst>
      <p:ext uri="{BB962C8B-B14F-4D97-AF65-F5344CB8AC3E}">
        <p14:creationId xmlns:p14="http://schemas.microsoft.com/office/powerpoint/2010/main" val="198785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48</a:t>
            </a:fld>
            <a:endParaRPr lang="en-US" altLang="zh-CN" sz="1200"/>
          </a:p>
        </p:txBody>
      </p:sp>
    </p:spTree>
    <p:extLst>
      <p:ext uri="{BB962C8B-B14F-4D97-AF65-F5344CB8AC3E}">
        <p14:creationId xmlns:p14="http://schemas.microsoft.com/office/powerpoint/2010/main" val="29535116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49</a:t>
            </a:fld>
            <a:endParaRPr lang="en-US" altLang="zh-CN" sz="1200"/>
          </a:p>
        </p:txBody>
      </p:sp>
    </p:spTree>
    <p:extLst>
      <p:ext uri="{BB962C8B-B14F-4D97-AF65-F5344CB8AC3E}">
        <p14:creationId xmlns:p14="http://schemas.microsoft.com/office/powerpoint/2010/main" val="2657214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xfrm>
            <a:off x="381000" y="685800"/>
            <a:ext cx="6096000" cy="3429000"/>
          </a:xfrm>
        </p:spPr>
      </p:sp>
      <p:sp>
        <p:nvSpPr>
          <p:cNvPr id="30722" name="备注占位符 2"/>
          <p:cNvSpPr>
            <a:spLocks noGrp="1"/>
          </p:cNvSpPr>
          <p:nvPr>
            <p:ph type="body" idx="1"/>
          </p:nvPr>
        </p:nvSpPr>
        <p:spPr>
          <a:noFill/>
        </p:spPr>
        <p:txBody>
          <a:bodyPr/>
          <a:lstStyle/>
          <a:p>
            <a:endParaRPr lang="zh-CN" altLang="en-US" smtClean="0"/>
          </a:p>
        </p:txBody>
      </p:sp>
      <p:sp>
        <p:nvSpPr>
          <p:cNvPr id="30723" name="灯片编号占位符 3"/>
          <p:cNvSpPr>
            <a:spLocks noGrp="1"/>
          </p:cNvSpPr>
          <p:nvPr>
            <p:ph type="sldNum" sz="quarter" idx="5"/>
          </p:nvPr>
        </p:nvSpPr>
        <p:spPr>
          <a:noFill/>
          <a:ln>
            <a:miter lim="800000"/>
            <a:headEnd/>
            <a:tailEnd/>
          </a:ln>
        </p:spPr>
        <p:txBody>
          <a:bodyPr/>
          <a:lstStyle/>
          <a:p>
            <a:fld id="{094216DD-D0B5-4ABF-A4FF-197C8016BA05}" type="slidenum">
              <a:rPr lang="zh-CN" altLang="en-US" smtClean="0">
                <a:solidFill>
                  <a:srgbClr val="000000"/>
                </a:solidFill>
              </a:rPr>
              <a:pPr/>
              <a:t>5</a:t>
            </a:fld>
            <a:endParaRPr lang="en-US" altLang="zh-CN" smtClean="0">
              <a:solidFill>
                <a:srgbClr val="000000"/>
              </a:solidFill>
            </a:endParaRPr>
          </a:p>
        </p:txBody>
      </p:sp>
    </p:spTree>
    <p:extLst>
      <p:ext uri="{BB962C8B-B14F-4D97-AF65-F5344CB8AC3E}">
        <p14:creationId xmlns:p14="http://schemas.microsoft.com/office/powerpoint/2010/main" val="29913484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smtClean="0"/>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6B37EADC-EB24-4706-B3C5-C6F52A3F5749}" type="slidenum">
              <a:rPr lang="en-US" altLang="zh-CN" sz="1200"/>
              <a:pPr algn="r" eaLnBrk="0" hangingPunct="0">
                <a:buFont typeface="Arial" pitchFamily="34" charset="0"/>
                <a:buNone/>
              </a:pPr>
              <a:t>50</a:t>
            </a:fld>
            <a:endParaRPr lang="en-US" altLang="zh-CN" sz="1200"/>
          </a:p>
        </p:txBody>
      </p:sp>
    </p:spTree>
    <p:extLst>
      <p:ext uri="{BB962C8B-B14F-4D97-AF65-F5344CB8AC3E}">
        <p14:creationId xmlns:p14="http://schemas.microsoft.com/office/powerpoint/2010/main" val="27637276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85924320-933B-4441-A1F1-DEFC5519670C}" type="slidenum">
              <a:rPr lang="zh-CN" altLang="en-US" sz="1200">
                <a:solidFill>
                  <a:srgbClr val="000000"/>
                </a:solidFill>
              </a:rPr>
              <a:pPr algn="r" eaLnBrk="0" hangingPunct="0">
                <a:buFont typeface="Arial" pitchFamily="34" charset="0"/>
                <a:buNone/>
              </a:pPr>
              <a:t>51</a:t>
            </a:fld>
            <a:endParaRPr lang="en-US" altLang="zh-CN" sz="1200">
              <a:solidFill>
                <a:srgbClr val="000000"/>
              </a:solidFill>
            </a:endParaRPr>
          </a:p>
        </p:txBody>
      </p:sp>
    </p:spTree>
    <p:extLst>
      <p:ext uri="{BB962C8B-B14F-4D97-AF65-F5344CB8AC3E}">
        <p14:creationId xmlns:p14="http://schemas.microsoft.com/office/powerpoint/2010/main" val="10695587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smtClean="0"/>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85924320-933B-4441-A1F1-DEFC5519670C}" type="slidenum">
              <a:rPr lang="zh-CN" altLang="en-US" sz="1200">
                <a:solidFill>
                  <a:srgbClr val="000000"/>
                </a:solidFill>
              </a:rPr>
              <a:pPr algn="r" eaLnBrk="0" hangingPunct="0">
                <a:buFont typeface="Arial" pitchFamily="34" charset="0"/>
                <a:buNone/>
              </a:pPr>
              <a:t>52</a:t>
            </a:fld>
            <a:endParaRPr lang="en-US" altLang="zh-CN" sz="1200">
              <a:solidFill>
                <a:srgbClr val="000000"/>
              </a:solidFill>
            </a:endParaRPr>
          </a:p>
        </p:txBody>
      </p:sp>
    </p:spTree>
    <p:extLst>
      <p:ext uri="{BB962C8B-B14F-4D97-AF65-F5344CB8AC3E}">
        <p14:creationId xmlns:p14="http://schemas.microsoft.com/office/powerpoint/2010/main" val="4337912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smtClean="0"/>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53</a:t>
            </a:fld>
            <a:endParaRPr lang="en-US" altLang="zh-CN" smtClean="0">
              <a:solidFill>
                <a:srgbClr val="000000"/>
              </a:solidFill>
            </a:endParaRPr>
          </a:p>
        </p:txBody>
      </p:sp>
    </p:spTree>
    <p:extLst>
      <p:ext uri="{BB962C8B-B14F-4D97-AF65-F5344CB8AC3E}">
        <p14:creationId xmlns:p14="http://schemas.microsoft.com/office/powerpoint/2010/main" val="10455327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smtClean="0"/>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54</a:t>
            </a:fld>
            <a:endParaRPr lang="en-US" altLang="zh-CN" smtClean="0">
              <a:solidFill>
                <a:srgbClr val="000000"/>
              </a:solidFill>
            </a:endParaRPr>
          </a:p>
        </p:txBody>
      </p:sp>
    </p:spTree>
    <p:extLst>
      <p:ext uri="{BB962C8B-B14F-4D97-AF65-F5344CB8AC3E}">
        <p14:creationId xmlns:p14="http://schemas.microsoft.com/office/powerpoint/2010/main" val="26064961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55</a:t>
            </a:fld>
            <a:endParaRPr lang="en-US" altLang="zh-CN">
              <a:solidFill>
                <a:srgbClr val="000000"/>
              </a:solidFill>
            </a:endParaRPr>
          </a:p>
        </p:txBody>
      </p:sp>
    </p:spTree>
    <p:extLst>
      <p:ext uri="{BB962C8B-B14F-4D97-AF65-F5344CB8AC3E}">
        <p14:creationId xmlns:p14="http://schemas.microsoft.com/office/powerpoint/2010/main" val="20921836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56</a:t>
            </a:fld>
            <a:endParaRPr lang="en-US" altLang="zh-CN">
              <a:solidFill>
                <a:srgbClr val="000000"/>
              </a:solidFill>
            </a:endParaRPr>
          </a:p>
        </p:txBody>
      </p:sp>
    </p:spTree>
    <p:extLst>
      <p:ext uri="{BB962C8B-B14F-4D97-AF65-F5344CB8AC3E}">
        <p14:creationId xmlns:p14="http://schemas.microsoft.com/office/powerpoint/2010/main" val="12908808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57</a:t>
            </a:fld>
            <a:endParaRPr lang="en-US" altLang="zh-CN">
              <a:solidFill>
                <a:srgbClr val="000000"/>
              </a:solidFill>
            </a:endParaRPr>
          </a:p>
        </p:txBody>
      </p:sp>
    </p:spTree>
    <p:extLst>
      <p:ext uri="{BB962C8B-B14F-4D97-AF65-F5344CB8AC3E}">
        <p14:creationId xmlns:p14="http://schemas.microsoft.com/office/powerpoint/2010/main" val="31505580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58</a:t>
            </a:fld>
            <a:endParaRPr lang="en-US" altLang="zh-CN">
              <a:solidFill>
                <a:srgbClr val="000000"/>
              </a:solidFill>
            </a:endParaRPr>
          </a:p>
        </p:txBody>
      </p:sp>
    </p:spTree>
    <p:extLst>
      <p:ext uri="{BB962C8B-B14F-4D97-AF65-F5344CB8AC3E}">
        <p14:creationId xmlns:p14="http://schemas.microsoft.com/office/powerpoint/2010/main" val="18007085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59</a:t>
            </a:fld>
            <a:endParaRPr lang="en-US" altLang="zh-CN">
              <a:solidFill>
                <a:srgbClr val="000000"/>
              </a:solidFill>
            </a:endParaRPr>
          </a:p>
        </p:txBody>
      </p:sp>
    </p:spTree>
    <p:extLst>
      <p:ext uri="{BB962C8B-B14F-4D97-AF65-F5344CB8AC3E}">
        <p14:creationId xmlns:p14="http://schemas.microsoft.com/office/powerpoint/2010/main" val="3386747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a:xfrm>
            <a:off x="381000" y="685800"/>
            <a:ext cx="6096000" cy="3429000"/>
          </a:xfrm>
        </p:spPr>
      </p:sp>
      <p:sp>
        <p:nvSpPr>
          <p:cNvPr id="32770" name="备注占位符 2"/>
          <p:cNvSpPr>
            <a:spLocks noGrp="1"/>
          </p:cNvSpPr>
          <p:nvPr>
            <p:ph type="body" idx="1"/>
          </p:nvPr>
        </p:nvSpPr>
        <p:spPr>
          <a:noFill/>
        </p:spPr>
        <p:txBody>
          <a:bodyPr/>
          <a:lstStyle/>
          <a:p>
            <a:endParaRPr lang="zh-CN" altLang="en-US" smtClean="0"/>
          </a:p>
        </p:txBody>
      </p:sp>
      <p:sp>
        <p:nvSpPr>
          <p:cNvPr id="32771" name="灯片编号占位符 3"/>
          <p:cNvSpPr>
            <a:spLocks noGrp="1"/>
          </p:cNvSpPr>
          <p:nvPr>
            <p:ph type="sldNum" sz="quarter" idx="5"/>
          </p:nvPr>
        </p:nvSpPr>
        <p:spPr>
          <a:noFill/>
          <a:ln>
            <a:miter lim="800000"/>
            <a:headEnd/>
            <a:tailEnd/>
          </a:ln>
        </p:spPr>
        <p:txBody>
          <a:bodyPr/>
          <a:lstStyle/>
          <a:p>
            <a:fld id="{B59D0122-1DBA-4C95-925B-C0AFCABEFE5A}" type="slidenum">
              <a:rPr lang="en-US" altLang="zh-CN" smtClean="0"/>
              <a:pPr/>
              <a:t>6</a:t>
            </a:fld>
            <a:endParaRPr lang="en-US" altLang="zh-CN" smtClean="0"/>
          </a:p>
        </p:txBody>
      </p:sp>
    </p:spTree>
    <p:extLst>
      <p:ext uri="{BB962C8B-B14F-4D97-AF65-F5344CB8AC3E}">
        <p14:creationId xmlns:p14="http://schemas.microsoft.com/office/powerpoint/2010/main" val="1970064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60</a:t>
            </a:fld>
            <a:endParaRPr lang="en-US" altLang="zh-CN">
              <a:solidFill>
                <a:srgbClr val="000000"/>
              </a:solidFill>
            </a:endParaRPr>
          </a:p>
        </p:txBody>
      </p:sp>
    </p:spTree>
    <p:extLst>
      <p:ext uri="{BB962C8B-B14F-4D97-AF65-F5344CB8AC3E}">
        <p14:creationId xmlns:p14="http://schemas.microsoft.com/office/powerpoint/2010/main" val="38548198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61</a:t>
            </a:fld>
            <a:endParaRPr lang="en-US" altLang="zh-CN">
              <a:solidFill>
                <a:srgbClr val="000000"/>
              </a:solidFill>
            </a:endParaRPr>
          </a:p>
        </p:txBody>
      </p:sp>
    </p:spTree>
    <p:extLst>
      <p:ext uri="{BB962C8B-B14F-4D97-AF65-F5344CB8AC3E}">
        <p14:creationId xmlns:p14="http://schemas.microsoft.com/office/powerpoint/2010/main" val="13147084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a:xfrm>
            <a:off x="381000" y="685800"/>
            <a:ext cx="6096000" cy="3429000"/>
          </a:xfrm>
        </p:spPr>
      </p:sp>
      <p:sp>
        <p:nvSpPr>
          <p:cNvPr id="145410" name="备注占位符 2"/>
          <p:cNvSpPr>
            <a:spLocks noGrp="1"/>
          </p:cNvSpPr>
          <p:nvPr>
            <p:ph type="body" idx="1"/>
          </p:nvPr>
        </p:nvSpPr>
        <p:spPr>
          <a:noFill/>
        </p:spPr>
        <p:txBody>
          <a:bodyPr/>
          <a:lstStyle/>
          <a:p>
            <a:endParaRPr lang="zh-CN" altLang="en-US" smtClean="0"/>
          </a:p>
        </p:txBody>
      </p:sp>
      <p:sp>
        <p:nvSpPr>
          <p:cNvPr id="145411" name="灯片编号占位符 3"/>
          <p:cNvSpPr>
            <a:spLocks noGrp="1"/>
          </p:cNvSpPr>
          <p:nvPr>
            <p:ph type="sldNum" sz="quarter" idx="5"/>
          </p:nvPr>
        </p:nvSpPr>
        <p:spPr>
          <a:noFill/>
          <a:ln>
            <a:miter lim="800000"/>
            <a:headEnd/>
            <a:tailEnd/>
          </a:ln>
        </p:spPr>
        <p:txBody>
          <a:bodyPr/>
          <a:lstStyle/>
          <a:p>
            <a:fld id="{A2FE03E2-B9F2-48EE-A32F-93D78A95C08A}" type="slidenum">
              <a:rPr lang="zh-CN" altLang="en-US" smtClean="0">
                <a:solidFill>
                  <a:srgbClr val="000000"/>
                </a:solidFill>
              </a:rPr>
              <a:pPr/>
              <a:t>62</a:t>
            </a:fld>
            <a:endParaRPr lang="en-US" altLang="zh-CN" smtClean="0">
              <a:solidFill>
                <a:srgbClr val="000000"/>
              </a:solidFill>
            </a:endParaRPr>
          </a:p>
        </p:txBody>
      </p:sp>
    </p:spTree>
    <p:extLst>
      <p:ext uri="{BB962C8B-B14F-4D97-AF65-F5344CB8AC3E}">
        <p14:creationId xmlns:p14="http://schemas.microsoft.com/office/powerpoint/2010/main" val="1629774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xfrm>
            <a:off x="381000" y="685800"/>
            <a:ext cx="6096000" cy="3429000"/>
          </a:xfrm>
        </p:spPr>
      </p:sp>
      <p:sp>
        <p:nvSpPr>
          <p:cNvPr id="34818" name="备注占位符 2"/>
          <p:cNvSpPr>
            <a:spLocks noGrp="1"/>
          </p:cNvSpPr>
          <p:nvPr>
            <p:ph type="body" idx="1"/>
          </p:nvPr>
        </p:nvSpPr>
        <p:spPr>
          <a:noFill/>
        </p:spPr>
        <p:txBody>
          <a:bodyPr/>
          <a:lstStyle/>
          <a:p>
            <a:endParaRPr lang="zh-CN" altLang="en-US" smtClean="0"/>
          </a:p>
        </p:txBody>
      </p:sp>
      <p:sp>
        <p:nvSpPr>
          <p:cNvPr id="34819" name="灯片编号占位符 3"/>
          <p:cNvSpPr>
            <a:spLocks noGrp="1"/>
          </p:cNvSpPr>
          <p:nvPr>
            <p:ph type="sldNum" sz="quarter" idx="5"/>
          </p:nvPr>
        </p:nvSpPr>
        <p:spPr>
          <a:noFill/>
          <a:ln>
            <a:miter lim="800000"/>
            <a:headEnd/>
            <a:tailEnd/>
          </a:ln>
        </p:spPr>
        <p:txBody>
          <a:bodyPr/>
          <a:lstStyle/>
          <a:p>
            <a:fld id="{7A38FFDA-84D7-4976-BEC2-BFDCD65A3894}" type="slidenum">
              <a:rPr lang="zh-CN" altLang="en-US" smtClean="0">
                <a:solidFill>
                  <a:srgbClr val="000000"/>
                </a:solidFill>
              </a:rPr>
              <a:pPr/>
              <a:t>7</a:t>
            </a:fld>
            <a:endParaRPr lang="en-US" altLang="zh-CN" smtClean="0">
              <a:solidFill>
                <a:srgbClr val="000000"/>
              </a:solidFill>
            </a:endParaRPr>
          </a:p>
        </p:txBody>
      </p:sp>
    </p:spTree>
    <p:extLst>
      <p:ext uri="{BB962C8B-B14F-4D97-AF65-F5344CB8AC3E}">
        <p14:creationId xmlns:p14="http://schemas.microsoft.com/office/powerpoint/2010/main" val="3634215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smtClean="0"/>
          </a:p>
        </p:txBody>
      </p:sp>
      <p:sp>
        <p:nvSpPr>
          <p:cNvPr id="36867" name="灯片编号占位符 3"/>
          <p:cNvSpPr>
            <a:spLocks noGrp="1"/>
          </p:cNvSpPr>
          <p:nvPr>
            <p:ph type="sldNum" sz="quarter" idx="5"/>
          </p:nvPr>
        </p:nvSpPr>
        <p:spPr>
          <a:noFill/>
          <a:ln>
            <a:miter lim="800000"/>
            <a:headEnd/>
            <a:tailEnd/>
          </a:ln>
        </p:spPr>
        <p:txBody>
          <a:bodyPr/>
          <a:lstStyle/>
          <a:p>
            <a:fld id="{3973BC58-B95E-4452-B5F8-60297AB0B93A}" type="slidenum">
              <a:rPr lang="zh-CN" altLang="en-US" smtClean="0">
                <a:solidFill>
                  <a:srgbClr val="000000"/>
                </a:solidFill>
              </a:rPr>
              <a:pPr/>
              <a:t>8</a:t>
            </a:fld>
            <a:endParaRPr lang="en-US" altLang="zh-CN" smtClean="0">
              <a:solidFill>
                <a:srgbClr val="000000"/>
              </a:solidFill>
            </a:endParaRPr>
          </a:p>
        </p:txBody>
      </p:sp>
    </p:spTree>
    <p:extLst>
      <p:ext uri="{BB962C8B-B14F-4D97-AF65-F5344CB8AC3E}">
        <p14:creationId xmlns:p14="http://schemas.microsoft.com/office/powerpoint/2010/main" val="1895696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smtClean="0"/>
          </a:p>
        </p:txBody>
      </p:sp>
      <p:sp>
        <p:nvSpPr>
          <p:cNvPr id="36867" name="灯片编号占位符 3"/>
          <p:cNvSpPr>
            <a:spLocks noGrp="1"/>
          </p:cNvSpPr>
          <p:nvPr>
            <p:ph type="sldNum" sz="quarter" idx="5"/>
          </p:nvPr>
        </p:nvSpPr>
        <p:spPr>
          <a:noFill/>
          <a:ln>
            <a:miter lim="800000"/>
            <a:headEnd/>
            <a:tailEnd/>
          </a:ln>
        </p:spPr>
        <p:txBody>
          <a:bodyPr/>
          <a:lstStyle/>
          <a:p>
            <a:fld id="{3973BC58-B95E-4452-B5F8-60297AB0B93A}" type="slidenum">
              <a:rPr lang="zh-CN" altLang="en-US" smtClean="0">
                <a:solidFill>
                  <a:srgbClr val="000000"/>
                </a:solidFill>
              </a:rPr>
              <a:pPr/>
              <a:t>9</a:t>
            </a:fld>
            <a:endParaRPr lang="en-US" altLang="zh-CN" smtClean="0">
              <a:solidFill>
                <a:srgbClr val="000000"/>
              </a:solidFill>
            </a:endParaRPr>
          </a:p>
        </p:txBody>
      </p:sp>
    </p:spTree>
    <p:extLst>
      <p:ext uri="{BB962C8B-B14F-4D97-AF65-F5344CB8AC3E}">
        <p14:creationId xmlns:p14="http://schemas.microsoft.com/office/powerpoint/2010/main" val="1305851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2" cstate="print"/>
          <a:srcRect/>
          <a:stretch>
            <a:fillRect/>
          </a:stretch>
        </p:blipFill>
        <p:spPr bwMode="auto">
          <a:xfrm>
            <a:off x="4146550" y="2886075"/>
            <a:ext cx="1060450" cy="800100"/>
          </a:xfrm>
          <a:prstGeom prst="rect">
            <a:avLst/>
          </a:prstGeom>
          <a:noFill/>
          <a:ln w="9525">
            <a:noFill/>
            <a:miter lim="800000"/>
            <a:headEnd/>
            <a:tailEnd/>
          </a:ln>
        </p:spPr>
      </p:pic>
      <p:pic>
        <p:nvPicPr>
          <p:cNvPr id="3" name="Picture 3" descr="PPECLOGO-eff-0-2"/>
          <p:cNvPicPr>
            <a:picLocks noChangeAspect="1" noChangeArrowheads="1"/>
          </p:cNvPicPr>
          <p:nvPr/>
        </p:nvPicPr>
        <p:blipFill>
          <a:blip r:embed="rId3" cstate="print"/>
          <a:srcRect/>
          <a:stretch>
            <a:fillRect/>
          </a:stretch>
        </p:blipFill>
        <p:spPr bwMode="auto">
          <a:xfrm>
            <a:off x="8431213" y="2757488"/>
            <a:ext cx="1095375" cy="839787"/>
          </a:xfrm>
          <a:prstGeom prst="rect">
            <a:avLst/>
          </a:prstGeom>
          <a:noFill/>
          <a:ln w="9525">
            <a:noFill/>
            <a:miter lim="800000"/>
            <a:headEnd/>
            <a:tailEnd/>
          </a:ln>
        </p:spPr>
      </p:pic>
      <p:pic>
        <p:nvPicPr>
          <p:cNvPr id="4" name="Picture 4" descr="PPECLOGO-eff-0-3"/>
          <p:cNvPicPr>
            <a:picLocks noChangeAspect="1" noChangeArrowheads="1"/>
          </p:cNvPicPr>
          <p:nvPr/>
        </p:nvPicPr>
        <p:blipFill>
          <a:blip r:embed="rId4" cstate="print"/>
          <a:srcRect/>
          <a:stretch>
            <a:fillRect/>
          </a:stretch>
        </p:blipFill>
        <p:spPr bwMode="auto">
          <a:xfrm>
            <a:off x="1039813" y="1447800"/>
            <a:ext cx="3014662" cy="2376488"/>
          </a:xfrm>
          <a:prstGeom prst="rect">
            <a:avLst/>
          </a:prstGeom>
          <a:noFill/>
          <a:ln w="9525">
            <a:noFill/>
            <a:miter lim="800000"/>
            <a:headEnd/>
            <a:tailEnd/>
          </a:ln>
        </p:spPr>
      </p:pic>
      <p:pic>
        <p:nvPicPr>
          <p:cNvPr id="5" name="Picture 5" descr="PPECLOGO-eff-0-1"/>
          <p:cNvPicPr>
            <a:picLocks noChangeAspect="1" noChangeArrowheads="1"/>
          </p:cNvPicPr>
          <p:nvPr/>
        </p:nvPicPr>
        <p:blipFill>
          <a:blip r:embed="rId5" cstate="print"/>
          <a:srcRect/>
          <a:stretch>
            <a:fillRect/>
          </a:stretch>
        </p:blipFill>
        <p:spPr bwMode="auto">
          <a:xfrm>
            <a:off x="4467225" y="3770313"/>
            <a:ext cx="523875" cy="396875"/>
          </a:xfrm>
          <a:prstGeom prst="rect">
            <a:avLst/>
          </a:prstGeom>
          <a:noFill/>
          <a:ln w="9525">
            <a:noFill/>
            <a:miter lim="800000"/>
            <a:headEnd/>
            <a:tailEnd/>
          </a:ln>
        </p:spPr>
      </p:pic>
      <p:pic>
        <p:nvPicPr>
          <p:cNvPr id="6" name="Picture 6" descr="PPECLOGO-eff-0-1"/>
          <p:cNvPicPr>
            <a:picLocks noChangeAspect="1" noChangeArrowheads="1"/>
          </p:cNvPicPr>
          <p:nvPr/>
        </p:nvPicPr>
        <p:blipFill>
          <a:blip r:embed="rId6" cstate="print"/>
          <a:srcRect/>
          <a:stretch>
            <a:fillRect/>
          </a:stretch>
        </p:blipFill>
        <p:spPr bwMode="auto">
          <a:xfrm>
            <a:off x="7377113" y="2903538"/>
            <a:ext cx="400050" cy="303212"/>
          </a:xfrm>
          <a:prstGeom prst="rect">
            <a:avLst/>
          </a:prstGeom>
          <a:noFill/>
          <a:ln w="9525">
            <a:noFill/>
            <a:miter lim="800000"/>
            <a:headEnd/>
            <a:tailEnd/>
          </a:ln>
        </p:spPr>
      </p:pic>
      <p:pic>
        <p:nvPicPr>
          <p:cNvPr id="7" name="Picture 8" descr="PPECLOGO-eff-0-2"/>
          <p:cNvPicPr>
            <a:picLocks noChangeAspect="1" noChangeArrowheads="1"/>
          </p:cNvPicPr>
          <p:nvPr/>
        </p:nvPicPr>
        <p:blipFill>
          <a:blip r:embed="rId7" cstate="print"/>
          <a:srcRect/>
          <a:stretch>
            <a:fillRect/>
          </a:stretch>
        </p:blipFill>
        <p:spPr bwMode="auto">
          <a:xfrm>
            <a:off x="5278438" y="2574925"/>
            <a:ext cx="981075" cy="750888"/>
          </a:xfrm>
          <a:prstGeom prst="rect">
            <a:avLst/>
          </a:prstGeom>
          <a:noFill/>
          <a:ln w="9525">
            <a:noFill/>
            <a:miter lim="800000"/>
            <a:headEnd/>
            <a:tailEnd/>
          </a:ln>
        </p:spPr>
      </p:pic>
      <p:pic>
        <p:nvPicPr>
          <p:cNvPr id="8" name="Picture 9" descr="PPECLOGO-eff-5-4"/>
          <p:cNvPicPr>
            <a:picLocks noChangeAspect="1" noChangeArrowheads="1"/>
          </p:cNvPicPr>
          <p:nvPr/>
        </p:nvPicPr>
        <p:blipFill>
          <a:blip r:embed="rId8" cstate="print"/>
          <a:srcRect/>
          <a:stretch>
            <a:fillRect/>
          </a:stretch>
        </p:blipFill>
        <p:spPr bwMode="auto">
          <a:xfrm>
            <a:off x="3262313" y="3206750"/>
            <a:ext cx="1477962" cy="1123950"/>
          </a:xfrm>
          <a:prstGeom prst="rect">
            <a:avLst/>
          </a:prstGeom>
          <a:noFill/>
          <a:ln w="9525">
            <a:noFill/>
            <a:miter lim="800000"/>
            <a:headEnd/>
            <a:tailEnd/>
          </a:ln>
        </p:spPr>
      </p:pic>
      <p:pic>
        <p:nvPicPr>
          <p:cNvPr id="9" name="Picture 10" descr="PPECLOGO-eff-5-2"/>
          <p:cNvPicPr>
            <a:picLocks noChangeAspect="1" noChangeArrowheads="1"/>
          </p:cNvPicPr>
          <p:nvPr/>
        </p:nvPicPr>
        <p:blipFill>
          <a:blip r:embed="rId9" cstate="print"/>
          <a:srcRect/>
          <a:stretch>
            <a:fillRect/>
          </a:stretch>
        </p:blipFill>
        <p:spPr bwMode="auto">
          <a:xfrm>
            <a:off x="5353050" y="3446463"/>
            <a:ext cx="1833563" cy="1435100"/>
          </a:xfrm>
          <a:prstGeom prst="rect">
            <a:avLst/>
          </a:prstGeom>
          <a:noFill/>
          <a:ln w="9525">
            <a:noFill/>
            <a:miter lim="800000"/>
            <a:headEnd/>
            <a:tailEnd/>
          </a:ln>
        </p:spPr>
      </p:pic>
      <p:pic>
        <p:nvPicPr>
          <p:cNvPr id="10" name="Picture 11" descr="PPECLOGO-eff-5-4"/>
          <p:cNvPicPr>
            <a:picLocks noChangeAspect="1" noChangeArrowheads="1"/>
          </p:cNvPicPr>
          <p:nvPr/>
        </p:nvPicPr>
        <p:blipFill>
          <a:blip r:embed="rId10" cstate="print"/>
          <a:srcRect/>
          <a:stretch>
            <a:fillRect/>
          </a:stretch>
        </p:blipFill>
        <p:spPr bwMode="auto">
          <a:xfrm>
            <a:off x="9885363" y="2725738"/>
            <a:ext cx="1117600" cy="850900"/>
          </a:xfrm>
          <a:prstGeom prst="rect">
            <a:avLst/>
          </a:prstGeom>
          <a:noFill/>
          <a:ln w="9525">
            <a:noFill/>
            <a:miter lim="800000"/>
            <a:headEnd/>
            <a:tailEnd/>
          </a:ln>
        </p:spPr>
      </p:pic>
      <p:pic>
        <p:nvPicPr>
          <p:cNvPr id="11" name="Picture 12" descr="PPECLOGO-eff-0-1"/>
          <p:cNvPicPr>
            <a:picLocks noChangeAspect="1" noChangeArrowheads="1"/>
          </p:cNvPicPr>
          <p:nvPr/>
        </p:nvPicPr>
        <p:blipFill>
          <a:blip r:embed="rId11" cstate="print"/>
          <a:srcRect/>
          <a:stretch>
            <a:fillRect/>
          </a:stretch>
        </p:blipFill>
        <p:spPr bwMode="auto">
          <a:xfrm>
            <a:off x="7942263" y="3624263"/>
            <a:ext cx="522287" cy="393700"/>
          </a:xfrm>
          <a:prstGeom prst="rect">
            <a:avLst/>
          </a:prstGeom>
          <a:noFill/>
          <a:ln w="9525">
            <a:noFill/>
            <a:miter lim="800000"/>
            <a:headEnd/>
            <a:tailEnd/>
          </a:ln>
        </p:spPr>
      </p:pic>
      <p:pic>
        <p:nvPicPr>
          <p:cNvPr id="12" name="Picture 13" descr="PPECLOGO-eff-0-1"/>
          <p:cNvPicPr>
            <a:picLocks noChangeAspect="1" noChangeArrowheads="1"/>
          </p:cNvPicPr>
          <p:nvPr/>
        </p:nvPicPr>
        <p:blipFill>
          <a:blip r:embed="rId11" cstate="print"/>
          <a:srcRect/>
          <a:stretch>
            <a:fillRect/>
          </a:stretch>
        </p:blipFill>
        <p:spPr bwMode="auto">
          <a:xfrm>
            <a:off x="11255375" y="2365375"/>
            <a:ext cx="522288" cy="392113"/>
          </a:xfrm>
          <a:prstGeom prst="rect">
            <a:avLst/>
          </a:prstGeom>
          <a:noFill/>
          <a:ln w="9525">
            <a:noFill/>
            <a:miter lim="800000"/>
            <a:headEnd/>
            <a:tailEnd/>
          </a:ln>
        </p:spPr>
      </p:pic>
      <p:pic>
        <p:nvPicPr>
          <p:cNvPr id="13" name="Picture 14" descr="PPECLOGO-eff2-1-2"/>
          <p:cNvPicPr>
            <a:picLocks noChangeAspect="1" noChangeArrowheads="1"/>
          </p:cNvPicPr>
          <p:nvPr/>
        </p:nvPicPr>
        <p:blipFill>
          <a:blip r:embed="rId12" cstate="print"/>
          <a:srcRect/>
          <a:stretch>
            <a:fillRect/>
          </a:stretch>
        </p:blipFill>
        <p:spPr bwMode="auto">
          <a:xfrm>
            <a:off x="2054225" y="2795588"/>
            <a:ext cx="1697038" cy="1428750"/>
          </a:xfrm>
          <a:prstGeom prst="rect">
            <a:avLst/>
          </a:prstGeom>
          <a:noFill/>
          <a:ln w="9525">
            <a:noFill/>
            <a:miter lim="800000"/>
            <a:headEnd/>
            <a:tailEnd/>
          </a:ln>
        </p:spPr>
      </p:pic>
      <p:pic>
        <p:nvPicPr>
          <p:cNvPr id="14" name="Picture 15" descr="PPECLOGO-eff2-1-3"/>
          <p:cNvPicPr>
            <a:picLocks noChangeAspect="1" noChangeArrowheads="1"/>
          </p:cNvPicPr>
          <p:nvPr/>
        </p:nvPicPr>
        <p:blipFill>
          <a:blip r:embed="rId13" cstate="print"/>
          <a:srcRect/>
          <a:stretch>
            <a:fillRect/>
          </a:stretch>
        </p:blipFill>
        <p:spPr bwMode="auto">
          <a:xfrm>
            <a:off x="3983038" y="2786063"/>
            <a:ext cx="438150" cy="365125"/>
          </a:xfrm>
          <a:prstGeom prst="rect">
            <a:avLst/>
          </a:prstGeom>
          <a:noFill/>
          <a:ln w="9525">
            <a:noFill/>
            <a:miter lim="800000"/>
            <a:headEnd/>
            <a:tailEnd/>
          </a:ln>
        </p:spPr>
      </p:pic>
      <p:pic>
        <p:nvPicPr>
          <p:cNvPr id="15" name="Picture 16" descr="PPECLOGO-eff2-1-4"/>
          <p:cNvPicPr>
            <a:picLocks noChangeAspect="1" noChangeArrowheads="1"/>
          </p:cNvPicPr>
          <p:nvPr/>
        </p:nvPicPr>
        <p:blipFill>
          <a:blip r:embed="rId14" cstate="print"/>
          <a:srcRect/>
          <a:stretch>
            <a:fillRect/>
          </a:stretch>
        </p:blipFill>
        <p:spPr bwMode="auto">
          <a:xfrm>
            <a:off x="8520113" y="3325813"/>
            <a:ext cx="703262" cy="585787"/>
          </a:xfrm>
          <a:prstGeom prst="rect">
            <a:avLst/>
          </a:prstGeom>
          <a:noFill/>
          <a:ln w="9525">
            <a:noFill/>
            <a:miter lim="800000"/>
            <a:headEnd/>
            <a:tailEnd/>
          </a:ln>
        </p:spPr>
      </p:pic>
      <p:pic>
        <p:nvPicPr>
          <p:cNvPr id="16" name="Picture 17" descr="PPECLOGO-eff2-1-3"/>
          <p:cNvPicPr>
            <a:picLocks noChangeAspect="1" noChangeArrowheads="1"/>
          </p:cNvPicPr>
          <p:nvPr/>
        </p:nvPicPr>
        <p:blipFill>
          <a:blip r:embed="rId13" cstate="print"/>
          <a:srcRect/>
          <a:stretch>
            <a:fillRect/>
          </a:stretch>
        </p:blipFill>
        <p:spPr bwMode="auto">
          <a:xfrm>
            <a:off x="9239250" y="2909888"/>
            <a:ext cx="360363" cy="301625"/>
          </a:xfrm>
          <a:prstGeom prst="rect">
            <a:avLst/>
          </a:prstGeom>
          <a:noFill/>
          <a:ln w="9525">
            <a:noFill/>
            <a:miter lim="800000"/>
            <a:headEnd/>
            <a:tailEnd/>
          </a:ln>
        </p:spPr>
      </p:pic>
      <p:pic>
        <p:nvPicPr>
          <p:cNvPr id="17" name="Picture 18" descr="PPECLOGO-eff2-1-3"/>
          <p:cNvPicPr>
            <a:picLocks noChangeAspect="1" noChangeArrowheads="1"/>
          </p:cNvPicPr>
          <p:nvPr/>
        </p:nvPicPr>
        <p:blipFill>
          <a:blip r:embed="rId13" cstate="print"/>
          <a:srcRect/>
          <a:stretch>
            <a:fillRect/>
          </a:stretch>
        </p:blipFill>
        <p:spPr bwMode="auto">
          <a:xfrm>
            <a:off x="9745663" y="3446463"/>
            <a:ext cx="280987" cy="236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0"/>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3"/>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2"/>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1"/>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2"/>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9"/>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8"/>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
                                        </p:tgtEl>
                                      </p:cBhvr>
                                    </p:animEffect>
                                    <p:set>
                                      <p:cBhvr>
                                        <p:cTn id="77" dur="1" fill="hold">
                                          <p:stCondLst>
                                            <p:cond delay="499"/>
                                          </p:stCondLst>
                                        </p:cTn>
                                        <p:tgtEl>
                                          <p:spTgt spid="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
                                        </p:tgtEl>
                                      </p:cBhvr>
                                    </p:animEffect>
                                    <p:set>
                                      <p:cBhvr>
                                        <p:cTn id="86" dur="1" fill="hold">
                                          <p:stCondLst>
                                            <p:cond delay="499"/>
                                          </p:stCondLst>
                                        </p:cTn>
                                        <p:tgtEl>
                                          <p:spTgt spid="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
                                        <p:tgtEl>
                                          <p:spTgt spid="13"/>
                                        </p:tgtEl>
                                      </p:cBhvr>
                                    </p:animEffect>
                                  </p:childTnLst>
                                </p:cTn>
                              </p:par>
                              <p:par>
                                <p:cTn id="96" presetID="10" presetClass="entr" presetSubtype="0" fill="hold" nodeType="withEffect">
                                  <p:stCondLst>
                                    <p:cond delay="60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100"/>
                                        <p:tgtEl>
                                          <p:spTgt spid="14"/>
                                        </p:tgtEl>
                                      </p:cBhvr>
                                    </p:animEffect>
                                  </p:childTnLst>
                                </p:cTn>
                              </p:par>
                              <p:par>
                                <p:cTn id="99" presetID="10" presetClass="entr" presetSubtype="0" fill="hold" nodeType="withEffect">
                                  <p:stCondLst>
                                    <p:cond delay="20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
                                        <p:tgtEl>
                                          <p:spTgt spid="1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
                                        <p:tgtEl>
                                          <p:spTgt spid="1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
                                        <p:tgtEl>
                                          <p:spTgt spid="17"/>
                                        </p:tgtEl>
                                      </p:cBhvr>
                                    </p:animEffect>
                                  </p:childTnLst>
                                </p:cTn>
                              </p:par>
                              <p:par>
                                <p:cTn id="108" presetID="53" presetClass="exit" presetSubtype="0" fill="hold" nodeType="withEffect">
                                  <p:stCondLst>
                                    <p:cond delay="100"/>
                                  </p:stCondLst>
                                  <p:childTnLst>
                                    <p:anim calcmode="lin" valueType="num">
                                      <p:cBhvr>
                                        <p:cTn id="109" dur="1000"/>
                                        <p:tgtEl>
                                          <p:spTgt spid="13"/>
                                        </p:tgtEl>
                                        <p:attrNameLst>
                                          <p:attrName>ppt_w</p:attrName>
                                        </p:attrNameLst>
                                      </p:cBhvr>
                                      <p:tavLst>
                                        <p:tav tm="0">
                                          <p:val>
                                            <p:strVal val="ppt_w"/>
                                          </p:val>
                                        </p:tav>
                                        <p:tav tm="100000">
                                          <p:val>
                                            <p:fltVal val="0"/>
                                          </p:val>
                                        </p:tav>
                                      </p:tavLst>
                                    </p:anim>
                                    <p:anim calcmode="lin" valueType="num">
                                      <p:cBhvr>
                                        <p:cTn id="110" dur="1000"/>
                                        <p:tgtEl>
                                          <p:spTgt spid="13"/>
                                        </p:tgtEl>
                                        <p:attrNameLst>
                                          <p:attrName>ppt_h</p:attrName>
                                        </p:attrNameLst>
                                      </p:cBhvr>
                                      <p:tavLst>
                                        <p:tav tm="0">
                                          <p:val>
                                            <p:strVal val="ppt_h"/>
                                          </p:val>
                                        </p:tav>
                                        <p:tav tm="100000">
                                          <p:val>
                                            <p:fltVal val="0"/>
                                          </p:val>
                                        </p:tav>
                                      </p:tavLst>
                                    </p:anim>
                                    <p:animEffect transition="out" filter="fade">
                                      <p:cBhvr>
                                        <p:cTn id="111" dur="1000"/>
                                        <p:tgtEl>
                                          <p:spTgt spid="13"/>
                                        </p:tgtEl>
                                      </p:cBhvr>
                                    </p:animEffect>
                                    <p:set>
                                      <p:cBhvr>
                                        <p:cTn id="112" dur="1" fill="hold">
                                          <p:stCondLst>
                                            <p:cond delay="999"/>
                                          </p:stCondLst>
                                        </p:cTn>
                                        <p:tgtEl>
                                          <p:spTgt spid="1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4"/>
                                        </p:tgtEl>
                                        <p:attrNameLst>
                                          <p:attrName>ppt_w</p:attrName>
                                        </p:attrNameLst>
                                      </p:cBhvr>
                                      <p:tavLst>
                                        <p:tav tm="0">
                                          <p:val>
                                            <p:strVal val="ppt_w"/>
                                          </p:val>
                                        </p:tav>
                                        <p:tav tm="100000">
                                          <p:val>
                                            <p:fltVal val="0"/>
                                          </p:val>
                                        </p:tav>
                                      </p:tavLst>
                                    </p:anim>
                                    <p:anim calcmode="lin" valueType="num">
                                      <p:cBhvr>
                                        <p:cTn id="115" dur="500"/>
                                        <p:tgtEl>
                                          <p:spTgt spid="14"/>
                                        </p:tgtEl>
                                        <p:attrNameLst>
                                          <p:attrName>ppt_h</p:attrName>
                                        </p:attrNameLst>
                                      </p:cBhvr>
                                      <p:tavLst>
                                        <p:tav tm="0">
                                          <p:val>
                                            <p:strVal val="ppt_h"/>
                                          </p:val>
                                        </p:tav>
                                        <p:tav tm="100000">
                                          <p:val>
                                            <p:fltVal val="0"/>
                                          </p:val>
                                        </p:tav>
                                      </p:tavLst>
                                    </p:anim>
                                    <p:animEffect transition="out" filter="fade">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5"/>
                                        </p:tgtEl>
                                        <p:attrNameLst>
                                          <p:attrName>ppt_w</p:attrName>
                                        </p:attrNameLst>
                                      </p:cBhvr>
                                      <p:tavLst>
                                        <p:tav tm="0">
                                          <p:val>
                                            <p:strVal val="ppt_w"/>
                                          </p:val>
                                        </p:tav>
                                        <p:tav tm="100000">
                                          <p:val>
                                            <p:fltVal val="0"/>
                                          </p:val>
                                        </p:tav>
                                      </p:tavLst>
                                    </p:anim>
                                    <p:anim calcmode="lin" valueType="num">
                                      <p:cBhvr>
                                        <p:cTn id="120" dur="500"/>
                                        <p:tgtEl>
                                          <p:spTgt spid="15"/>
                                        </p:tgtEl>
                                        <p:attrNameLst>
                                          <p:attrName>ppt_h</p:attrName>
                                        </p:attrNameLst>
                                      </p:cBhvr>
                                      <p:tavLst>
                                        <p:tav tm="0">
                                          <p:val>
                                            <p:strVal val="ppt_h"/>
                                          </p:val>
                                        </p:tav>
                                        <p:tav tm="100000">
                                          <p:val>
                                            <p:fltVal val="0"/>
                                          </p:val>
                                        </p:tav>
                                      </p:tavLst>
                                    </p:anim>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6"/>
                                        </p:tgtEl>
                                        <p:attrNameLst>
                                          <p:attrName>ppt_w</p:attrName>
                                        </p:attrNameLst>
                                      </p:cBhvr>
                                      <p:tavLst>
                                        <p:tav tm="0">
                                          <p:val>
                                            <p:strVal val="ppt_w"/>
                                          </p:val>
                                        </p:tav>
                                        <p:tav tm="100000">
                                          <p:val>
                                            <p:fltVal val="0"/>
                                          </p:val>
                                        </p:tav>
                                      </p:tavLst>
                                    </p:anim>
                                    <p:anim calcmode="lin" valueType="num">
                                      <p:cBhvr>
                                        <p:cTn id="125" dur="500"/>
                                        <p:tgtEl>
                                          <p:spTgt spid="16"/>
                                        </p:tgtEl>
                                        <p:attrNameLst>
                                          <p:attrName>ppt_h</p:attrName>
                                        </p:attrNameLst>
                                      </p:cBhvr>
                                      <p:tavLst>
                                        <p:tav tm="0">
                                          <p:val>
                                            <p:strVal val="ppt_h"/>
                                          </p:val>
                                        </p:tav>
                                        <p:tav tm="100000">
                                          <p:val>
                                            <p:fltVal val="0"/>
                                          </p:val>
                                        </p:tav>
                                      </p:tavLst>
                                    </p:anim>
                                    <p:animEffect transition="out" filter="fade">
                                      <p:cBhvr>
                                        <p:cTn id="126" dur="500"/>
                                        <p:tgtEl>
                                          <p:spTgt spid="16"/>
                                        </p:tgtEl>
                                      </p:cBhvr>
                                    </p:animEffect>
                                    <p:set>
                                      <p:cBhvr>
                                        <p:cTn id="127" dur="1" fill="hold">
                                          <p:stCondLst>
                                            <p:cond delay="499"/>
                                          </p:stCondLst>
                                        </p:cTn>
                                        <p:tgtEl>
                                          <p:spTgt spid="1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7"/>
                                        </p:tgtEl>
                                        <p:attrNameLst>
                                          <p:attrName>ppt_w</p:attrName>
                                        </p:attrNameLst>
                                      </p:cBhvr>
                                      <p:tavLst>
                                        <p:tav tm="0">
                                          <p:val>
                                            <p:strVal val="ppt_w"/>
                                          </p:val>
                                        </p:tav>
                                        <p:tav tm="100000">
                                          <p:val>
                                            <p:fltVal val="0"/>
                                          </p:val>
                                        </p:tav>
                                      </p:tavLst>
                                    </p:anim>
                                    <p:anim calcmode="lin" valueType="num">
                                      <p:cBhvr>
                                        <p:cTn id="130" dur="500"/>
                                        <p:tgtEl>
                                          <p:spTgt spid="17"/>
                                        </p:tgtEl>
                                        <p:attrNameLst>
                                          <p:attrName>ppt_h</p:attrName>
                                        </p:attrNameLst>
                                      </p:cBhvr>
                                      <p:tavLst>
                                        <p:tav tm="0">
                                          <p:val>
                                            <p:strVal val="ppt_h"/>
                                          </p:val>
                                        </p:tav>
                                        <p:tav tm="100000">
                                          <p:val>
                                            <p:fltVal val="0"/>
                                          </p:val>
                                        </p:tav>
                                      </p:tavLst>
                                    </p:anim>
                                    <p:animEffect transition="out" filter="fade">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5"/>
          <p:cNvSpPr>
            <a:spLocks/>
          </p:cNvSpPr>
          <p:nvPr/>
        </p:nvSpPr>
        <p:spPr bwMode="auto">
          <a:xfrm>
            <a:off x="63500" y="73025"/>
            <a:ext cx="1227138" cy="487363"/>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a:lstStyle/>
          <a:p>
            <a:pPr>
              <a:buFont typeface="Arial" pitchFamily="34" charset="0"/>
              <a:buNone/>
              <a:defRPr/>
            </a:pPr>
            <a:endParaRPr lang="zh-CN" altLang="en-US"/>
          </a:p>
        </p:txBody>
      </p:sp>
      <p:sp>
        <p:nvSpPr>
          <p:cNvPr id="5" name="Freeform 6"/>
          <p:cNvSpPr>
            <a:spLocks/>
          </p:cNvSpPr>
          <p:nvPr/>
        </p:nvSpPr>
        <p:spPr bwMode="auto">
          <a:xfrm>
            <a:off x="1196975" y="73025"/>
            <a:ext cx="10215563" cy="487363"/>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a:lstStyle/>
          <a:p>
            <a:pPr>
              <a:buFont typeface="Arial" pitchFamily="34" charset="0"/>
              <a:buNone/>
              <a:defRPr/>
            </a:pPr>
            <a:endParaRPr lang="zh-CN" altLang="en-US"/>
          </a:p>
        </p:txBody>
      </p:sp>
      <p:sp>
        <p:nvSpPr>
          <p:cNvPr id="6" name="Freeform 7"/>
          <p:cNvSpPr>
            <a:spLocks/>
          </p:cNvSpPr>
          <p:nvPr/>
        </p:nvSpPr>
        <p:spPr bwMode="auto">
          <a:xfrm>
            <a:off x="11320463" y="73025"/>
            <a:ext cx="812800" cy="487363"/>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a:lstStyle/>
          <a:p>
            <a:pPr>
              <a:buFont typeface="Arial" pitchFamily="34" charset="0"/>
              <a:buNone/>
              <a:defRPr/>
            </a:pPr>
            <a:endParaRPr lang="zh-CN" altLang="en-US"/>
          </a:p>
        </p:txBody>
      </p:sp>
      <p:sp>
        <p:nvSpPr>
          <p:cNvPr id="7" name="TextBox 14"/>
          <p:cNvSpPr txBox="1"/>
          <p:nvPr/>
        </p:nvSpPr>
        <p:spPr>
          <a:xfrm>
            <a:off x="11530013" y="115888"/>
            <a:ext cx="488950" cy="366712"/>
          </a:xfrm>
          <a:prstGeom prst="rect">
            <a:avLst/>
          </a:prstGeom>
          <a:noFill/>
        </p:spPr>
        <p:txBody>
          <a:bodyPr wrap="none">
            <a:spAutoFit/>
          </a:bodyPr>
          <a:lstStyle/>
          <a:p>
            <a:pPr algn="ctr">
              <a:buFont typeface="Arial" pitchFamily="34" charset="0"/>
              <a:buNone/>
              <a:defRPr/>
            </a:pPr>
            <a:fld id="{6B8902E8-D8B8-4B0C-9F04-1B08DDFF7848}" type="slidenum">
              <a:rPr lang="zh-CN" altLang="en-US">
                <a:solidFill>
                  <a:schemeClr val="accent2"/>
                </a:solidFill>
                <a:latin typeface="+mn-ea"/>
                <a:ea typeface="+mn-ea"/>
              </a:rPr>
              <a:pPr algn="ctr">
                <a:buFont typeface="Arial" pitchFamily="34" charset="0"/>
                <a:buNone/>
                <a:defRPr/>
              </a:pPr>
              <a:t>‹#›</a:t>
            </a:fld>
            <a:endParaRPr lang="zh-CN" altLang="en-US" dirty="0">
              <a:solidFill>
                <a:schemeClr val="accent2"/>
              </a:solidFill>
              <a:latin typeface="+mn-ea"/>
              <a:ea typeface="+mn-ea"/>
            </a:endParaRPr>
          </a:p>
        </p:txBody>
      </p:sp>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par>
                          <p:cTn id="13" fill="hold">
                            <p:stCondLst>
                              <p:cond delay="6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1+#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81" r:id="rId12"/>
    <p:sldLayoutId id="2147483686" r:id="rId13"/>
  </p:sldLayoutIdLst>
  <p:timing>
    <p:tnLst>
      <p:par>
        <p:cTn id="1" dur="indefinite" restart="never" nodeType="tmRoot"/>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12.xml"/><Relationship Id="rId5" Type="http://schemas.openxmlformats.org/officeDocument/2006/relationships/slideLayout" Target="../slideLayouts/slideLayout13.xml"/><Relationship Id="rId4"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18.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7.xml"/><Relationship Id="rId5" Type="http://schemas.openxmlformats.org/officeDocument/2006/relationships/slideLayout" Target="../slideLayouts/slideLayout13.xml"/><Relationship Id="rId4" Type="http://schemas.openxmlformats.org/officeDocument/2006/relationships/tags" Target="../tags/tag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18.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24.xml"/><Relationship Id="rId5" Type="http://schemas.openxmlformats.org/officeDocument/2006/relationships/slideLayout" Target="../slideLayouts/slideLayout13.xml"/><Relationship Id="rId4" Type="http://schemas.openxmlformats.org/officeDocument/2006/relationships/tags" Target="../tags/tag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18.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tags" Target="../tags/tag2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18.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39.xml"/><Relationship Id="rId5" Type="http://schemas.openxmlformats.org/officeDocument/2006/relationships/slideLayout" Target="../slideLayouts/slideLayout2.xml"/><Relationship Id="rId4" Type="http://schemas.openxmlformats.org/officeDocument/2006/relationships/tags" Target="../tags/tag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18.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tags" Target="../tags/tag2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474663" y="4484688"/>
            <a:ext cx="9190037" cy="1079500"/>
          </a:xfrm>
          <a:prstGeom prst="rect">
            <a:avLst/>
          </a:prstGeom>
          <a:noFill/>
          <a:ln>
            <a:noFill/>
          </a:ln>
          <a:effectLst/>
          <a:extLst/>
        </p:spPr>
        <p:txBody>
          <a:bodyPr anchor="ct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buFont typeface="Arial" pitchFamily="34" charset="0"/>
              <a:buNone/>
              <a:defRPr/>
            </a:pPr>
            <a:r>
              <a:rPr lang="zh-CN" altLang="en-US" sz="7200" dirty="0" smtClean="0">
                <a:solidFill>
                  <a:schemeClr val="accent1">
                    <a:lumMod val="50000"/>
                  </a:schemeClr>
                </a:solidFill>
              </a:rPr>
              <a:t>建筑工程施工组织</a:t>
            </a:r>
            <a:endParaRPr lang="zh-CN" sz="72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52" name="Freeform 7"/>
          <p:cNvSpPr>
            <a:spLocks/>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itchFamily="34" charset="0"/>
              <a:buNone/>
              <a:defRPr/>
            </a:pPr>
            <a:endParaRPr lang="zh-CN" altLang="en-US"/>
          </a:p>
        </p:txBody>
      </p:sp>
      <p:sp>
        <p:nvSpPr>
          <p:cNvPr id="6" name="Rectangle 5"/>
          <p:cNvSpPr>
            <a:spLocks noChangeArrowheads="1"/>
          </p:cNvSpPr>
          <p:nvPr/>
        </p:nvSpPr>
        <p:spPr bwMode="auto">
          <a:xfrm>
            <a:off x="0" y="3933825"/>
            <a:ext cx="7145338" cy="80963"/>
          </a:xfrm>
          <a:prstGeom prst="rect">
            <a:avLst/>
          </a:prstGeom>
          <a:solidFill>
            <a:schemeClr val="tx1"/>
          </a:solidFill>
          <a:ln w="9525">
            <a:noFill/>
            <a:miter lim="800000"/>
            <a:headEnd/>
            <a:tailEnd/>
          </a:ln>
        </p:spPr>
        <p:txBody>
          <a:bodyPr/>
          <a:lstStyle/>
          <a:p>
            <a:pPr>
              <a:buFont typeface="Arial" pitchFamily="34" charset="0"/>
              <a:buNone/>
            </a:pPr>
            <a:endParaRPr lang="zh-CN" altLang="en-US"/>
          </a:p>
        </p:txBody>
      </p:sp>
      <p:sp>
        <p:nvSpPr>
          <p:cNvPr id="7" name="Rectangle 6"/>
          <p:cNvSpPr>
            <a:spLocks noChangeArrowheads="1"/>
          </p:cNvSpPr>
          <p:nvPr/>
        </p:nvSpPr>
        <p:spPr bwMode="auto">
          <a:xfrm>
            <a:off x="7132638" y="3933825"/>
            <a:ext cx="1266825" cy="80963"/>
          </a:xfrm>
          <a:prstGeom prst="rect">
            <a:avLst/>
          </a:prstGeom>
          <a:solidFill>
            <a:schemeClr val="accent1"/>
          </a:solidFill>
          <a:ln w="9525">
            <a:noFill/>
            <a:miter lim="800000"/>
            <a:headEnd/>
            <a:tailEnd/>
          </a:ln>
        </p:spPr>
        <p:txBody>
          <a:bodyPr/>
          <a:lstStyle/>
          <a:p>
            <a:pPr>
              <a:buFont typeface="Arial" pitchFamily="34" charset="0"/>
              <a:buNone/>
            </a:pPr>
            <a:endParaRPr lang="zh-CN" altLang="en-US"/>
          </a:p>
        </p:txBody>
      </p:sp>
      <p:sp>
        <p:nvSpPr>
          <p:cNvPr id="8" name="Rectangle 7"/>
          <p:cNvSpPr>
            <a:spLocks noChangeArrowheads="1"/>
          </p:cNvSpPr>
          <p:nvPr/>
        </p:nvSpPr>
        <p:spPr bwMode="auto">
          <a:xfrm>
            <a:off x="8399463" y="3933825"/>
            <a:ext cx="1265237" cy="80963"/>
          </a:xfrm>
          <a:prstGeom prst="rect">
            <a:avLst/>
          </a:prstGeom>
          <a:solidFill>
            <a:schemeClr val="bg1"/>
          </a:solidFill>
          <a:ln w="9525">
            <a:noFill/>
            <a:miter lim="800000"/>
            <a:headEnd/>
            <a:tailEnd/>
          </a:ln>
        </p:spPr>
        <p:txBody>
          <a:bodyPr/>
          <a:lstStyle/>
          <a:p>
            <a:pPr>
              <a:buFont typeface="Arial" pitchFamily="34" charset="0"/>
              <a:buNone/>
            </a:pPr>
            <a:endParaRPr lang="zh-CN" altLang="en-US"/>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headEnd/>
            <a:tailEnd/>
          </a:ln>
        </p:spPr>
        <p:txBody>
          <a:bodyPr/>
          <a:lstStyle/>
          <a:p>
            <a:pPr>
              <a:buFont typeface="Arial" pitchFamily="34" charset="0"/>
              <a:buNone/>
            </a:pPr>
            <a:endParaRPr lang="zh-CN" altLang="en-US"/>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headEnd/>
            <a:tailEnd/>
          </a:ln>
        </p:spPr>
        <p:txBody>
          <a:bodyPr/>
          <a:lstStyle/>
          <a:p>
            <a:pPr>
              <a:buFont typeface="Arial" pitchFamily="34" charset="0"/>
              <a:buNone/>
            </a:pPr>
            <a:endParaRPr lang="zh-CN" altLang="en-US"/>
          </a:p>
        </p:txBody>
      </p:sp>
    </p:spTree>
  </p:cSld>
  <p:clrMapOvr>
    <a:masterClrMapping/>
  </p:clrMapOvr>
  <p:transition spd="slow" advTm="9437">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a:spLocks/>
          </p:cNvSpPr>
          <p:nvPr/>
        </p:nvSpPr>
        <p:spPr bwMode="auto">
          <a:xfrm>
            <a:off x="901751" y="2028527"/>
            <a:ext cx="10115550" cy="4320343"/>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8" name="TextBox 17"/>
          <p:cNvSpPr txBox="1"/>
          <p:nvPr/>
        </p:nvSpPr>
        <p:spPr>
          <a:xfrm>
            <a:off x="3761979" y="2028801"/>
            <a:ext cx="7112000" cy="4247317"/>
          </a:xfrm>
          <a:prstGeom prst="rect">
            <a:avLst/>
          </a:prstGeom>
          <a:noFill/>
        </p:spPr>
        <p:txBody>
          <a:bodyPr wrap="square">
            <a:spAutoFit/>
          </a:bodyPr>
          <a:lstStyle/>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）保证重点，统筹安排，信守合同工期。</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）科学、合理地安排施工程序，尽可能多地采用新工艺、新技术。</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）组织流水施工，合理地使用人力、物力和财力。</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）恰当安排施工项目，增加有效施工作业天数，以保证施工的连续性和均衡性。</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）提高施工技术方案的工业化、标准化水平。</a:t>
            </a: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）扩大机械化施工范围，提高机械化程度。</a:t>
            </a:r>
          </a:p>
          <a:p>
            <a:pPr>
              <a:lnSpc>
                <a:spcPct val="150000"/>
              </a:lnSpc>
            </a:pPr>
            <a:r>
              <a:rPr lang="zh-CN" altLang="en-US" dirty="0" smtClean="0">
                <a:latin typeface="+mn-ea"/>
                <a:ea typeface="+mn-ea"/>
              </a:rPr>
              <a:t>（</a:t>
            </a:r>
            <a:r>
              <a:rPr lang="en-US" altLang="zh-CN" dirty="0" smtClean="0">
                <a:latin typeface="+mn-ea"/>
                <a:ea typeface="+mn-ea"/>
              </a:rPr>
              <a:t>7</a:t>
            </a:r>
            <a:r>
              <a:rPr lang="zh-CN" altLang="en-US" dirty="0" smtClean="0">
                <a:latin typeface="+mn-ea"/>
                <a:ea typeface="+mn-ea"/>
              </a:rPr>
              <a:t>）采用先进的施工技术和施工管理方法。</a:t>
            </a:r>
          </a:p>
          <a:p>
            <a:pPr>
              <a:lnSpc>
                <a:spcPct val="150000"/>
              </a:lnSpc>
            </a:pPr>
            <a:r>
              <a:rPr lang="zh-CN" altLang="en-US" dirty="0" smtClean="0">
                <a:latin typeface="+mn-ea"/>
                <a:ea typeface="+mn-ea"/>
              </a:rPr>
              <a:t>（</a:t>
            </a:r>
            <a:r>
              <a:rPr lang="en-US" altLang="zh-CN" dirty="0" smtClean="0">
                <a:latin typeface="+mn-ea"/>
                <a:ea typeface="+mn-ea"/>
              </a:rPr>
              <a:t>8</a:t>
            </a:r>
            <a:r>
              <a:rPr lang="zh-CN" altLang="en-US" dirty="0" smtClean="0">
                <a:latin typeface="+mn-ea"/>
                <a:ea typeface="+mn-ea"/>
              </a:rPr>
              <a:t>）减少施工临时设施的投入，合理布置施工总平面图，节约施工用地和费用。</a:t>
            </a:r>
            <a:endParaRPr lang="zh-CN" altLang="en-US" dirty="0">
              <a:solidFill>
                <a:schemeClr val="accent1"/>
              </a:solidFill>
              <a:latin typeface="+mn-ea"/>
              <a:ea typeface="+mn-ea"/>
            </a:endParaRPr>
          </a:p>
        </p:txBody>
      </p:sp>
      <p:sp>
        <p:nvSpPr>
          <p:cNvPr id="24" name="TextBox 23"/>
          <p:cNvSpPr txBox="1"/>
          <p:nvPr/>
        </p:nvSpPr>
        <p:spPr>
          <a:xfrm>
            <a:off x="3866133" y="1244659"/>
            <a:ext cx="4681214" cy="400110"/>
          </a:xfrm>
          <a:prstGeom prst="rect">
            <a:avLst/>
          </a:prstGeom>
          <a:noFill/>
        </p:spPr>
        <p:txBody>
          <a:bodyPr wrap="square">
            <a:spAutoFit/>
          </a:bodyPr>
          <a:lstStyle/>
          <a:p>
            <a:pPr>
              <a:buFont typeface="Arial" pitchFamily="34" charset="0"/>
              <a:buNone/>
              <a:defRPr/>
            </a:pPr>
            <a:r>
              <a:rPr lang="zh-CN" altLang="en-US" sz="2000" dirty="0">
                <a:latin typeface="+mn-ea"/>
                <a:ea typeface="+mn-ea"/>
              </a:rPr>
              <a:t>三</a:t>
            </a:r>
            <a:r>
              <a:rPr lang="zh-CN" altLang="en-US" sz="2000" dirty="0" smtClean="0">
                <a:latin typeface="+mn-ea"/>
                <a:ea typeface="+mn-ea"/>
              </a:rPr>
              <a:t>、施工组织总设计编制的基本原则</a:t>
            </a:r>
            <a:endParaRPr lang="zh-CN" altLang="en-US" sz="2000" dirty="0">
              <a:latin typeface="+mn-ea"/>
              <a:ea typeface="+mn-ea"/>
            </a:endParaRPr>
          </a:p>
        </p:txBody>
      </p:sp>
      <p:sp>
        <p:nvSpPr>
          <p:cNvPr id="11" name="Freeform 10"/>
          <p:cNvSpPr>
            <a:spLocks noEditPoints="1"/>
          </p:cNvSpPr>
          <p:nvPr/>
        </p:nvSpPr>
        <p:spPr bwMode="auto">
          <a:xfrm>
            <a:off x="1310533" y="2041727"/>
            <a:ext cx="1428948"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solidFill>
          <a:ln w="9525">
            <a:noFill/>
            <a:round/>
            <a:headEnd/>
            <a:tailEnd/>
          </a:ln>
        </p:spPr>
        <p:txBody>
          <a:bodyPr/>
          <a:lstStyle/>
          <a:p>
            <a:endParaRPr lang="zh-CN" altLang="en-US"/>
          </a:p>
        </p:txBody>
      </p:sp>
      <p:sp>
        <p:nvSpPr>
          <p:cNvPr id="12" name="TextBox 19"/>
          <p:cNvSpPr txBox="1"/>
          <p:nvPr/>
        </p:nvSpPr>
        <p:spPr>
          <a:xfrm>
            <a:off x="1722588" y="2214860"/>
            <a:ext cx="604838" cy="707886"/>
          </a:xfrm>
          <a:prstGeom prst="rect">
            <a:avLst/>
          </a:prstGeom>
          <a:noFill/>
        </p:spPr>
        <p:txBody>
          <a:bodyPr>
            <a:spAutoFit/>
          </a:bodyPr>
          <a:lstStyle/>
          <a:p>
            <a:pPr algn="ctr">
              <a:buFont typeface="Arial" pitchFamily="34" charset="0"/>
              <a:buNone/>
              <a:defRPr/>
            </a:pPr>
            <a:r>
              <a:rPr lang="en-US" altLang="zh-CN" sz="4000" dirty="0">
                <a:solidFill>
                  <a:schemeClr val="accent2"/>
                </a:solidFill>
                <a:latin typeface="+mn-ea"/>
                <a:ea typeface="+mn-ea"/>
              </a:rPr>
              <a:t>3</a:t>
            </a:r>
          </a:p>
        </p:txBody>
      </p:sp>
      <p:sp>
        <p:nvSpPr>
          <p:cNvPr id="13" name="TextBox 54"/>
          <p:cNvSpPr txBox="1">
            <a:spLocks noChangeArrowheads="1"/>
          </p:cNvSpPr>
          <p:nvPr/>
        </p:nvSpPr>
        <p:spPr bwMode="auto">
          <a:xfrm>
            <a:off x="1330325" y="127749"/>
            <a:ext cx="5920184" cy="369332"/>
          </a:xfrm>
          <a:prstGeom prst="rect">
            <a:avLst/>
          </a:prstGeom>
          <a:noFill/>
          <a:ln w="9525">
            <a:noFill/>
            <a:miter lim="800000"/>
            <a:headEnd/>
            <a:tailEnd/>
          </a:ln>
        </p:spPr>
        <p:txBody>
          <a:bodyPr wrap="square">
            <a:spAutoFit/>
          </a:bodyPr>
          <a:lstStyle/>
          <a:p>
            <a:r>
              <a:rPr lang="zh-CN" altLang="en-US" dirty="0" smtClean="0">
                <a:solidFill>
                  <a:schemeClr val="accent2"/>
                </a:solidFill>
                <a:latin typeface="+mn-ea"/>
                <a:ea typeface="+mn-ea"/>
              </a:rPr>
              <a:t>施工组织总设计的编制依据、方法、程序</a:t>
            </a:r>
            <a:endParaRPr lang="zh-CN" altLang="en-US" spc="400" dirty="0">
              <a:solidFill>
                <a:schemeClr val="accent2"/>
              </a:solidFill>
              <a:latin typeface="+mn-ea"/>
              <a:ea typeface="+mn-ea"/>
            </a:endParaRPr>
          </a:p>
        </p:txBody>
      </p:sp>
      <p:sp>
        <p:nvSpPr>
          <p:cNvPr id="14" name="TextBox 55"/>
          <p:cNvSpPr txBox="1">
            <a:spLocks noChangeArrowheads="1"/>
          </p:cNvSpPr>
          <p:nvPr/>
        </p:nvSpPr>
        <p:spPr bwMode="auto">
          <a:xfrm>
            <a:off x="-310331" y="1647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9"/>
          <p:cNvSpPr>
            <a:spLocks/>
          </p:cNvSpPr>
          <p:nvPr/>
        </p:nvSpPr>
        <p:spPr bwMode="auto">
          <a:xfrm>
            <a:off x="736153" y="1418878"/>
            <a:ext cx="5218212" cy="424237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9" name="TextBox 18"/>
          <p:cNvSpPr txBox="1"/>
          <p:nvPr/>
        </p:nvSpPr>
        <p:spPr>
          <a:xfrm>
            <a:off x="1330325" y="3933056"/>
            <a:ext cx="4624040" cy="507831"/>
          </a:xfrm>
          <a:prstGeom prst="rect">
            <a:avLst/>
          </a:prstGeom>
          <a:noFill/>
        </p:spPr>
        <p:txBody>
          <a:bodyPr wrap="square">
            <a:spAutoFit/>
          </a:bodyPr>
          <a:lstStyle/>
          <a:p>
            <a:pPr>
              <a:lnSpc>
                <a:spcPct val="150000"/>
              </a:lnSpc>
              <a:buFont typeface="Arial" pitchFamily="34" charset="0"/>
              <a:buNone/>
              <a:defRPr/>
            </a:pPr>
            <a:r>
              <a:rPr lang="zh-CN" altLang="en-US" dirty="0" smtClean="0">
                <a:latin typeface="+mn-ea"/>
                <a:ea typeface="+mn-ea"/>
              </a:rPr>
              <a:t>施工组织总设计的编制程序如图所示。</a:t>
            </a:r>
            <a:endParaRPr lang="zh-CN" altLang="en-US" dirty="0">
              <a:solidFill>
                <a:schemeClr val="accent1"/>
              </a:solidFill>
              <a:latin typeface="+mn-ea"/>
              <a:ea typeface="+mn-ea"/>
            </a:endParaRPr>
          </a:p>
        </p:txBody>
      </p:sp>
      <p:sp>
        <p:nvSpPr>
          <p:cNvPr id="25" name="TextBox 24"/>
          <p:cNvSpPr txBox="1"/>
          <p:nvPr/>
        </p:nvSpPr>
        <p:spPr>
          <a:xfrm>
            <a:off x="1304925" y="3284984"/>
            <a:ext cx="4176712" cy="400110"/>
          </a:xfrm>
          <a:prstGeom prst="rect">
            <a:avLst/>
          </a:prstGeom>
          <a:noFill/>
        </p:spPr>
        <p:txBody>
          <a:bodyPr>
            <a:spAutoFit/>
          </a:bodyPr>
          <a:lstStyle/>
          <a:p>
            <a:pPr>
              <a:buFont typeface="Arial" pitchFamily="34" charset="0"/>
              <a:buNone/>
              <a:defRPr/>
            </a:pPr>
            <a:r>
              <a:rPr lang="zh-CN" altLang="en-US" sz="2000" dirty="0">
                <a:latin typeface="+mn-ea"/>
                <a:ea typeface="+mn-ea"/>
              </a:rPr>
              <a:t>四</a:t>
            </a:r>
            <a:r>
              <a:rPr lang="zh-CN" altLang="en-US" sz="2000" dirty="0" smtClean="0">
                <a:latin typeface="+mn-ea"/>
                <a:ea typeface="+mn-ea"/>
              </a:rPr>
              <a:t>、编制内容和程序</a:t>
            </a:r>
            <a:endParaRPr lang="zh-CN" altLang="en-US" sz="2000" dirty="0">
              <a:latin typeface="+mn-ea"/>
              <a:ea typeface="+mn-ea"/>
            </a:endParaRPr>
          </a:p>
        </p:txBody>
      </p:sp>
      <p:pic>
        <p:nvPicPr>
          <p:cNvPr id="2049" name="Picture 1" descr="C:\Users\Administrator\AppData\Roaming\Tencent\Users\1430847197\QQ\WinTemp\RichOle\EEMA)M}X27D6E3IK1N{BY[R.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30429" y="812254"/>
            <a:ext cx="4958531" cy="5641082"/>
          </a:xfrm>
          <a:prstGeom prst="rect">
            <a:avLst/>
          </a:prstGeom>
          <a:noFill/>
        </p:spPr>
      </p:pic>
      <p:sp>
        <p:nvSpPr>
          <p:cNvPr id="12" name="Freeform 10"/>
          <p:cNvSpPr>
            <a:spLocks noEditPoints="1"/>
          </p:cNvSpPr>
          <p:nvPr/>
        </p:nvSpPr>
        <p:spPr bwMode="auto">
          <a:xfrm>
            <a:off x="1148927" y="1418580"/>
            <a:ext cx="1428948"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FF0000"/>
          </a:solidFill>
          <a:ln w="9525">
            <a:noFill/>
            <a:round/>
            <a:headEnd/>
            <a:tailEnd/>
          </a:ln>
        </p:spPr>
        <p:txBody>
          <a:bodyPr/>
          <a:lstStyle/>
          <a:p>
            <a:endParaRPr lang="zh-CN" altLang="en-US"/>
          </a:p>
        </p:txBody>
      </p:sp>
      <p:sp>
        <p:nvSpPr>
          <p:cNvPr id="13" name="TextBox 19"/>
          <p:cNvSpPr txBox="1"/>
          <p:nvPr/>
        </p:nvSpPr>
        <p:spPr>
          <a:xfrm>
            <a:off x="1560982" y="1591713"/>
            <a:ext cx="604838" cy="708025"/>
          </a:xfrm>
          <a:prstGeom prst="rect">
            <a:avLst/>
          </a:prstGeom>
          <a:noFill/>
        </p:spPr>
        <p:txBody>
          <a:bodyPr>
            <a:spAutoFit/>
          </a:bodyPr>
          <a:lstStyle/>
          <a:p>
            <a:pPr algn="ctr">
              <a:buFont typeface="Arial" pitchFamily="34" charset="0"/>
              <a:buNone/>
              <a:defRPr/>
            </a:pPr>
            <a:r>
              <a:rPr lang="en-US" altLang="zh-CN" sz="4000" dirty="0">
                <a:solidFill>
                  <a:schemeClr val="accent2"/>
                </a:solidFill>
                <a:latin typeface="+mn-ea"/>
                <a:ea typeface="+mn-ea"/>
              </a:rPr>
              <a:t>4</a:t>
            </a:r>
          </a:p>
        </p:txBody>
      </p:sp>
      <p:sp>
        <p:nvSpPr>
          <p:cNvPr id="14" name="TextBox 54"/>
          <p:cNvSpPr txBox="1">
            <a:spLocks noChangeArrowheads="1"/>
          </p:cNvSpPr>
          <p:nvPr/>
        </p:nvSpPr>
        <p:spPr bwMode="auto">
          <a:xfrm>
            <a:off x="1330325" y="127749"/>
            <a:ext cx="5920184" cy="369332"/>
          </a:xfrm>
          <a:prstGeom prst="rect">
            <a:avLst/>
          </a:prstGeom>
          <a:noFill/>
          <a:ln w="9525">
            <a:noFill/>
            <a:miter lim="800000"/>
            <a:headEnd/>
            <a:tailEnd/>
          </a:ln>
        </p:spPr>
        <p:txBody>
          <a:bodyPr wrap="square">
            <a:spAutoFit/>
          </a:bodyPr>
          <a:lstStyle/>
          <a:p>
            <a:r>
              <a:rPr lang="zh-CN" altLang="en-US" dirty="0" smtClean="0">
                <a:solidFill>
                  <a:schemeClr val="accent2"/>
                </a:solidFill>
                <a:latin typeface="+mn-ea"/>
                <a:ea typeface="+mn-ea"/>
              </a:rPr>
              <a:t>施工组织总设计的编制依据、方法、程序</a:t>
            </a:r>
            <a:endParaRPr lang="zh-CN" altLang="en-US" spc="400" dirty="0">
              <a:solidFill>
                <a:schemeClr val="accent2"/>
              </a:solidFill>
              <a:latin typeface="+mn-ea"/>
              <a:ea typeface="+mn-ea"/>
            </a:endParaRPr>
          </a:p>
        </p:txBody>
      </p:sp>
      <p:sp>
        <p:nvSpPr>
          <p:cNvPr id="16" name="TextBox 55"/>
          <p:cNvSpPr txBox="1">
            <a:spLocks noChangeArrowheads="1"/>
          </p:cNvSpPr>
          <p:nvPr/>
        </p:nvSpPr>
        <p:spPr bwMode="auto">
          <a:xfrm>
            <a:off x="-310331" y="1647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2</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289300" y="2012950"/>
            <a:ext cx="2441694" cy="769441"/>
          </a:xfrm>
          <a:prstGeom prst="rect">
            <a:avLst/>
          </a:prstGeom>
          <a:noFill/>
        </p:spPr>
        <p:txBody>
          <a:bodyPr wrap="none">
            <a:spAutoFit/>
          </a:bodyPr>
          <a:lstStyle/>
          <a:p>
            <a:pPr marL="0" lvl="1">
              <a:buFont typeface="Arial" pitchFamily="34" charset="0"/>
              <a:buNone/>
              <a:defRPr/>
            </a:pPr>
            <a:r>
              <a:rPr lang="zh-CN" altLang="en-US" sz="4400" dirty="0" smtClean="0">
                <a:latin typeface="+mn-ea"/>
                <a:ea typeface="+mn-ea"/>
              </a:rPr>
              <a:t>工程概况</a:t>
            </a:r>
            <a:endParaRPr lang="zh-CN" altLang="en-US" sz="4400" dirty="0">
              <a:latin typeface="+mn-ea"/>
              <a:ea typeface="+mn-ea"/>
            </a:endParaRPr>
          </a:p>
        </p:txBody>
      </p:sp>
      <p:sp>
        <p:nvSpPr>
          <p:cNvPr id="9" name="文本框 9"/>
          <p:cNvSpPr txBox="1">
            <a:spLocks noChangeArrowheads="1"/>
          </p:cNvSpPr>
          <p:nvPr/>
        </p:nvSpPr>
        <p:spPr bwMode="auto">
          <a:xfrm>
            <a:off x="1562100" y="4403873"/>
            <a:ext cx="6369050" cy="782074"/>
          </a:xfrm>
          <a:prstGeom prst="rect">
            <a:avLst/>
          </a:prstGeom>
          <a:noFill/>
          <a:ln w="9525">
            <a:noFill/>
            <a:miter lim="800000"/>
            <a:headEnd/>
            <a:tailEnd/>
          </a:ln>
        </p:spPr>
        <p:txBody>
          <a:bodyPr lIns="0" tIns="0" rIns="0" bIns="0">
            <a:spAutoFit/>
          </a:bodyPr>
          <a:lstStyle/>
          <a:p>
            <a:pPr>
              <a:lnSpc>
                <a:spcPct val="150000"/>
              </a:lnSpc>
            </a:pPr>
            <a:r>
              <a:rPr lang="zh-CN" altLang="en-US" dirty="0" smtClean="0">
                <a:latin typeface="+mn-ea"/>
                <a:ea typeface="+mn-ea"/>
              </a:rPr>
              <a:t>掌握建设项目主要情况所包含的内容；对于主要施工条件，能结合具体的工程特点，进行重点说明。</a:t>
            </a:r>
            <a:endParaRPr lang="zh-CN" altLang="en-US" dirty="0">
              <a:latin typeface="+mn-ea"/>
              <a:ea typeface="+mn-ea"/>
            </a:endParaRPr>
          </a:p>
        </p:txBody>
      </p:sp>
      <p:grpSp>
        <p:nvGrpSpPr>
          <p:cNvPr id="25" name="组合 24"/>
          <p:cNvGrpSpPr>
            <a:grpSpLocks/>
          </p:cNvGrpSpPr>
          <p:nvPr/>
        </p:nvGrpSpPr>
        <p:grpSpPr bwMode="auto">
          <a:xfrm>
            <a:off x="9771063" y="4286250"/>
            <a:ext cx="1905000" cy="696913"/>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44043" name="TextBox 28"/>
            <p:cNvSpPr txBox="1">
              <a:spLocks noChangeArrowheads="1"/>
            </p:cNvSpPr>
            <p:nvPr/>
          </p:nvSpPr>
          <p:spPr bwMode="auto">
            <a:xfrm>
              <a:off x="2143460" y="2022805"/>
              <a:ext cx="2535991" cy="461665"/>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2</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95461" y="132223"/>
            <a:ext cx="5041900" cy="738664"/>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p>
          <a:p>
            <a:pPr>
              <a:buFont typeface="Arial" pitchFamily="34" charset="0"/>
              <a:buNone/>
            </a:pPr>
            <a:endParaRPr lang="zh-CN" altLang="en-US" sz="2400" dirty="0">
              <a:solidFill>
                <a:schemeClr val="accent2"/>
              </a:solidFill>
              <a:latin typeface="+mn-ea"/>
              <a:ea typeface="+mn-ea"/>
            </a:endParaRPr>
          </a:p>
        </p:txBody>
      </p:sp>
      <p:sp>
        <p:nvSpPr>
          <p:cNvPr id="4" name="Oval 5"/>
          <p:cNvSpPr>
            <a:spLocks noChangeArrowheads="1"/>
          </p:cNvSpPr>
          <p:nvPr/>
        </p:nvSpPr>
        <p:spPr bwMode="auto">
          <a:xfrm>
            <a:off x="5426645" y="1639590"/>
            <a:ext cx="1247775" cy="1252537"/>
          </a:xfrm>
          <a:prstGeom prst="ellipse">
            <a:avLst/>
          </a:prstGeom>
          <a:solidFill>
            <a:schemeClr val="tx1"/>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5" name="Oval 6"/>
          <p:cNvSpPr>
            <a:spLocks noChangeArrowheads="1"/>
          </p:cNvSpPr>
          <p:nvPr/>
        </p:nvSpPr>
        <p:spPr bwMode="auto">
          <a:xfrm>
            <a:off x="5519786" y="4305473"/>
            <a:ext cx="1247775" cy="1250950"/>
          </a:xfrm>
          <a:prstGeom prst="ellipse">
            <a:avLst/>
          </a:prstGeom>
          <a:solidFill>
            <a:schemeClr val="bg2"/>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7" name="Oval 8"/>
          <p:cNvSpPr>
            <a:spLocks noChangeArrowheads="1"/>
          </p:cNvSpPr>
          <p:nvPr/>
        </p:nvSpPr>
        <p:spPr bwMode="auto">
          <a:xfrm>
            <a:off x="2094756" y="2611958"/>
            <a:ext cx="2490787" cy="2501900"/>
          </a:xfrm>
          <a:prstGeom prst="ellipse">
            <a:avLst/>
          </a:prstGeom>
          <a:solidFill>
            <a:schemeClr val="accent1">
              <a:lumMod val="40000"/>
              <a:lumOff val="60000"/>
            </a:schemeClr>
          </a:solidFill>
          <a:ln>
            <a:noFill/>
          </a:ln>
        </p:spPr>
        <p:txBody>
          <a:bodyPr/>
          <a:lstStyle/>
          <a:p>
            <a:pPr>
              <a:buFont typeface="Arial" pitchFamily="34" charset="0"/>
              <a:buNone/>
              <a:defRPr/>
            </a:pPr>
            <a:endParaRPr lang="zh-CN" altLang="en-US"/>
          </a:p>
        </p:txBody>
      </p:sp>
      <p:sp>
        <p:nvSpPr>
          <p:cNvPr id="8" name="Oval 9"/>
          <p:cNvSpPr>
            <a:spLocks noChangeArrowheads="1"/>
          </p:cNvSpPr>
          <p:nvPr/>
        </p:nvSpPr>
        <p:spPr bwMode="auto">
          <a:xfrm>
            <a:off x="2242393" y="2758008"/>
            <a:ext cx="2197100" cy="2208213"/>
          </a:xfrm>
          <a:prstGeom prst="ellipse">
            <a:avLst/>
          </a:prstGeom>
          <a:blipFill dpi="0" rotWithShape="1">
            <a:blip r:embed="rId4" cstate="print"/>
            <a:srcRect/>
            <a:stretch>
              <a:fillRect/>
            </a:stretch>
          </a:blipFill>
          <a:ln w="10">
            <a:solidFill>
              <a:srgbClr val="C1C0C3"/>
            </a:solidFill>
            <a:miter lim="800000"/>
            <a:headEnd/>
            <a:tailEnd/>
          </a:ln>
        </p:spPr>
        <p:txBody>
          <a:bodyPr/>
          <a:lstStyle/>
          <a:p>
            <a:pPr>
              <a:buFont typeface="Arial" pitchFamily="34" charset="0"/>
              <a:buNone/>
            </a:pPr>
            <a:endParaRPr lang="zh-CN" altLang="en-US"/>
          </a:p>
        </p:txBody>
      </p:sp>
      <p:cxnSp>
        <p:nvCxnSpPr>
          <p:cNvPr id="13" name="直接连接符 12"/>
          <p:cNvCxnSpPr>
            <a:cxnSpLocks noChangeShapeType="1"/>
          </p:cNvCxnSpPr>
          <p:nvPr/>
        </p:nvCxnSpPr>
        <p:spPr bwMode="auto">
          <a:xfrm flipV="1">
            <a:off x="4413076" y="2588567"/>
            <a:ext cx="965200" cy="663600"/>
          </a:xfrm>
          <a:prstGeom prst="line">
            <a:avLst/>
          </a:prstGeom>
          <a:noFill/>
          <a:ln w="9525" algn="ctr">
            <a:solidFill>
              <a:schemeClr val="accent1"/>
            </a:solidFill>
            <a:round/>
            <a:headEnd/>
            <a:tailEnd type="triangle" w="med" len="med"/>
          </a:ln>
        </p:spPr>
      </p:cxnSp>
      <p:cxnSp>
        <p:nvCxnSpPr>
          <p:cNvPr id="14" name="直接连接符 13"/>
          <p:cNvCxnSpPr>
            <a:cxnSpLocks noChangeShapeType="1"/>
          </p:cNvCxnSpPr>
          <p:nvPr/>
        </p:nvCxnSpPr>
        <p:spPr bwMode="auto">
          <a:xfrm>
            <a:off x="4442172" y="4417367"/>
            <a:ext cx="1038225" cy="635000"/>
          </a:xfrm>
          <a:prstGeom prst="line">
            <a:avLst/>
          </a:prstGeom>
          <a:noFill/>
          <a:ln w="9525" algn="ctr">
            <a:solidFill>
              <a:schemeClr val="accent1"/>
            </a:solidFill>
            <a:round/>
            <a:headEnd/>
            <a:tailEnd type="triangle" w="med" len="med"/>
          </a:ln>
        </p:spPr>
      </p:cxnSp>
      <p:sp>
        <p:nvSpPr>
          <p:cNvPr id="15" name="TextBox 14"/>
          <p:cNvSpPr txBox="1"/>
          <p:nvPr/>
        </p:nvSpPr>
        <p:spPr>
          <a:xfrm>
            <a:off x="5740275" y="1956023"/>
            <a:ext cx="646113" cy="646113"/>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一</a:t>
            </a:r>
          </a:p>
        </p:txBody>
      </p:sp>
      <p:sp>
        <p:nvSpPr>
          <p:cNvPr id="21" name="TextBox 20"/>
          <p:cNvSpPr txBox="1"/>
          <p:nvPr/>
        </p:nvSpPr>
        <p:spPr>
          <a:xfrm>
            <a:off x="6818461" y="1988840"/>
            <a:ext cx="2808287" cy="553998"/>
          </a:xfrm>
          <a:prstGeom prst="rect">
            <a:avLst/>
          </a:prstGeom>
          <a:noFill/>
        </p:spPr>
        <p:txBody>
          <a:bodyPr>
            <a:spAutoFit/>
          </a:bodyPr>
          <a:lstStyle/>
          <a:p>
            <a:pPr algn="just">
              <a:lnSpc>
                <a:spcPct val="150000"/>
              </a:lnSpc>
              <a:buFont typeface="Arial" pitchFamily="34" charset="0"/>
              <a:buNone/>
              <a:defRPr/>
            </a:pPr>
            <a:r>
              <a:rPr lang="zh-CN" altLang="en-US" sz="2000" dirty="0" smtClean="0">
                <a:latin typeface="+mn-ea"/>
                <a:ea typeface="+mn-ea"/>
              </a:rPr>
              <a:t>建设项目主要情况</a:t>
            </a:r>
            <a:endParaRPr lang="zh-CN" altLang="en-US" sz="2000" dirty="0">
              <a:solidFill>
                <a:schemeClr val="accent1"/>
              </a:solidFill>
              <a:latin typeface="+mn-ea"/>
              <a:ea typeface="+mn-ea"/>
            </a:endParaRPr>
          </a:p>
        </p:txBody>
      </p:sp>
      <p:sp>
        <p:nvSpPr>
          <p:cNvPr id="22" name="TextBox 21"/>
          <p:cNvSpPr txBox="1"/>
          <p:nvPr/>
        </p:nvSpPr>
        <p:spPr>
          <a:xfrm>
            <a:off x="6932959" y="4689222"/>
            <a:ext cx="5386388" cy="553998"/>
          </a:xfrm>
          <a:prstGeom prst="rect">
            <a:avLst/>
          </a:prstGeom>
          <a:noFill/>
        </p:spPr>
        <p:txBody>
          <a:bodyPr>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buFont typeface="Arial" pitchFamily="34" charset="0"/>
              <a:buNone/>
              <a:defRPr/>
            </a:pPr>
            <a:r>
              <a:rPr lang="zh-CN" altLang="en-US" sz="2000" dirty="0" smtClean="0">
                <a:solidFill>
                  <a:schemeClr val="accent1">
                    <a:lumMod val="50000"/>
                  </a:schemeClr>
                </a:solidFill>
                <a:latin typeface="+mn-ea"/>
                <a:ea typeface="+mn-ea"/>
              </a:rPr>
              <a:t>主要施工条件</a:t>
            </a:r>
            <a:endParaRPr lang="zh-CN" altLang="en-US" sz="2000" dirty="0">
              <a:solidFill>
                <a:schemeClr val="accent1">
                  <a:lumMod val="50000"/>
                </a:schemeClr>
              </a:solidFill>
              <a:latin typeface="+mn-ea"/>
              <a:ea typeface="+mn-ea"/>
            </a:endParaRPr>
          </a:p>
        </p:txBody>
      </p:sp>
      <p:sp>
        <p:nvSpPr>
          <p:cNvPr id="26" name="TextBox 14"/>
          <p:cNvSpPr txBox="1"/>
          <p:nvPr/>
        </p:nvSpPr>
        <p:spPr>
          <a:xfrm>
            <a:off x="5791248" y="4624561"/>
            <a:ext cx="646113" cy="646112"/>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二</a:t>
            </a:r>
          </a:p>
        </p:txBody>
      </p:sp>
      <p:sp>
        <p:nvSpPr>
          <p:cNvPr id="27" name="TextBox 14"/>
          <p:cNvSpPr txBox="1"/>
          <p:nvPr/>
        </p:nvSpPr>
        <p:spPr>
          <a:xfrm>
            <a:off x="5588843" y="5371033"/>
            <a:ext cx="646113" cy="646113"/>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三</a:t>
            </a:r>
          </a:p>
        </p:txBody>
      </p:sp>
      <p:sp>
        <p:nvSpPr>
          <p:cNvPr id="28" name="TextBox 55"/>
          <p:cNvSpPr txBox="1">
            <a:spLocks noChangeArrowheads="1"/>
          </p:cNvSpPr>
          <p:nvPr/>
        </p:nvSpPr>
        <p:spPr bwMode="auto">
          <a:xfrm>
            <a:off x="-310331" y="13222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ustDataLst>
      <p:tags r:id="rId1"/>
    </p:custDataLst>
  </p:cSld>
  <p:clrMapOvr>
    <a:masterClrMapping/>
  </p:clrMapOvr>
  <p:transition spd="slow" advTm="11658">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954365" y="1268760"/>
            <a:ext cx="5472905" cy="4752391"/>
          </a:xfrm>
          <a:prstGeom prst="rect">
            <a:avLst/>
          </a:prstGeom>
          <a:noFill/>
        </p:spPr>
        <p:txBody>
          <a:bodyPr wrap="square">
            <a:spAutoFit/>
          </a:bodyPr>
          <a:lstStyle/>
          <a:p>
            <a:pPr>
              <a:lnSpc>
                <a:spcPct val="150000"/>
              </a:lnSpc>
              <a:buFont typeface="Arial" pitchFamily="34" charset="0"/>
              <a:buNone/>
              <a:defRPr/>
            </a:pPr>
            <a:r>
              <a:rPr lang="zh-CN" altLang="en-US" sz="2400" dirty="0">
                <a:latin typeface="+mn-ea"/>
                <a:ea typeface="+mn-ea"/>
              </a:rPr>
              <a:t>一</a:t>
            </a:r>
            <a:r>
              <a:rPr lang="zh-CN" altLang="en-US" sz="2400" dirty="0" smtClean="0">
                <a:latin typeface="+mn-ea"/>
                <a:ea typeface="+mn-ea"/>
              </a:rPr>
              <a:t>、建设项目主要情况</a:t>
            </a:r>
            <a:endParaRPr lang="en-US" altLang="zh-CN" sz="2400" dirty="0">
              <a:latin typeface="+mn-ea"/>
              <a:ea typeface="+mn-ea"/>
            </a:endParaRPr>
          </a:p>
          <a:p>
            <a:pPr>
              <a:lnSpc>
                <a:spcPct val="150000"/>
              </a:lnSpc>
              <a:buFont typeface="Arial" pitchFamily="34" charset="0"/>
              <a:buNone/>
              <a:defRPr/>
            </a:pPr>
            <a:endParaRPr lang="en-US" altLang="zh-CN" dirty="0">
              <a:latin typeface="+mn-ea"/>
              <a:ea typeface="+mn-ea"/>
            </a:endParaRPr>
          </a:p>
          <a:p>
            <a:pPr>
              <a:lnSpc>
                <a:spcPct val="150000"/>
              </a:lnSpc>
            </a:pPr>
            <a:r>
              <a:rPr lang="zh-CN" altLang="en-US" dirty="0" smtClean="0">
                <a:latin typeface="+mn-ea"/>
                <a:ea typeface="+mn-ea"/>
              </a:rPr>
              <a:t>一、建设项目主要情况</a:t>
            </a:r>
          </a:p>
          <a:p>
            <a:pPr>
              <a:lnSpc>
                <a:spcPct val="150000"/>
              </a:lnSpc>
            </a:pPr>
            <a:r>
              <a:rPr lang="zh-CN" altLang="en-US" dirty="0" smtClean="0">
                <a:latin typeface="+mn-ea"/>
                <a:ea typeface="+mn-ea"/>
              </a:rPr>
              <a:t>建设项目主要情况应包括下列内容：</a:t>
            </a: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）项目名称、性质、地理位置和建设规模。</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）项目的建设、勘察、设计和监理等相关单位的情况。</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）项目设计概况。</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）项目承包范围及主要分包工程范围。</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）施工合同或招标文件对项目施工的重点要求。</a:t>
            </a: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）其他应说明的情况。</a:t>
            </a:r>
            <a:endParaRPr lang="en-US" altLang="zh-CN" dirty="0">
              <a:latin typeface="+mn-ea"/>
              <a:ea typeface="+mn-ea"/>
            </a:endParaRPr>
          </a:p>
        </p:txBody>
      </p:sp>
      <p:pic>
        <p:nvPicPr>
          <p:cNvPr id="1026" name="Picture 2"/>
          <p:cNvPicPr>
            <a:picLocks noChangeAspect="1" noChangeArrowheads="1"/>
          </p:cNvPicPr>
          <p:nvPr/>
        </p:nvPicPr>
        <p:blipFill>
          <a:blip r:embed="rId3" cstate="print"/>
          <a:srcRect/>
          <a:stretch>
            <a:fillRect/>
          </a:stretch>
        </p:blipFill>
        <p:spPr bwMode="auto">
          <a:xfrm>
            <a:off x="614311" y="2252017"/>
            <a:ext cx="4763990" cy="2977183"/>
          </a:xfrm>
          <a:prstGeom prst="rect">
            <a:avLst/>
          </a:prstGeom>
          <a:noFill/>
          <a:ln w="9525">
            <a:noFill/>
            <a:miter lim="800000"/>
            <a:headEnd/>
            <a:tailEnd/>
          </a:ln>
        </p:spPr>
      </p:pic>
      <p:sp>
        <p:nvSpPr>
          <p:cNvPr id="8" name="TextBox 54"/>
          <p:cNvSpPr txBox="1">
            <a:spLocks noChangeArrowheads="1"/>
          </p:cNvSpPr>
          <p:nvPr/>
        </p:nvSpPr>
        <p:spPr bwMode="auto">
          <a:xfrm>
            <a:off x="1395461" y="132223"/>
            <a:ext cx="5041900" cy="738664"/>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p>
          <a:p>
            <a:pPr>
              <a:buFont typeface="Arial" pitchFamily="34" charset="0"/>
              <a:buNone/>
            </a:pPr>
            <a:endParaRPr lang="zh-CN" altLang="en-US" sz="2400" dirty="0">
              <a:solidFill>
                <a:schemeClr val="accent2"/>
              </a:solidFill>
              <a:latin typeface="+mn-ea"/>
              <a:ea typeface="+mn-ea"/>
            </a:endParaRPr>
          </a:p>
        </p:txBody>
      </p:sp>
      <p:sp>
        <p:nvSpPr>
          <p:cNvPr id="10" name="TextBox 55"/>
          <p:cNvSpPr txBox="1">
            <a:spLocks noChangeArrowheads="1"/>
          </p:cNvSpPr>
          <p:nvPr/>
        </p:nvSpPr>
        <p:spPr bwMode="auto">
          <a:xfrm>
            <a:off x="-310331" y="13222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77999" y="1412776"/>
            <a:ext cx="7992789" cy="4293483"/>
          </a:xfrm>
          <a:prstGeom prst="rect">
            <a:avLst/>
          </a:prstGeom>
          <a:noFill/>
        </p:spPr>
        <p:txBody>
          <a:bodyPr wrap="square">
            <a:spAutoFit/>
          </a:bodyPr>
          <a:lstStyle/>
          <a:p>
            <a:pPr>
              <a:lnSpc>
                <a:spcPct val="150000"/>
              </a:lnSpc>
              <a:buFont typeface="Arial" pitchFamily="34" charset="0"/>
              <a:buNone/>
              <a:defRPr/>
            </a:pPr>
            <a:r>
              <a:rPr lang="zh-CN" altLang="en-US" sz="2000" dirty="0" smtClean="0">
                <a:latin typeface="+mn-ea"/>
                <a:ea typeface="+mn-ea"/>
              </a:rPr>
              <a:t>二、主要施工条件</a:t>
            </a:r>
            <a:endParaRPr lang="en-US" altLang="zh-CN" sz="2000" dirty="0" smtClean="0">
              <a:latin typeface="+mn-ea"/>
              <a:ea typeface="+mn-ea"/>
            </a:endParaRPr>
          </a:p>
          <a:p>
            <a:pPr>
              <a:lnSpc>
                <a:spcPct val="150000"/>
              </a:lnSpc>
              <a:buFont typeface="Arial" pitchFamily="34" charset="0"/>
              <a:buNone/>
              <a:defRPr/>
            </a:pPr>
            <a:endParaRPr lang="en-US" altLang="zh-CN" dirty="0" smtClean="0">
              <a:latin typeface="+mn-ea"/>
              <a:ea typeface="+mn-ea"/>
            </a:endParaRPr>
          </a:p>
          <a:p>
            <a:pPr>
              <a:lnSpc>
                <a:spcPct val="150000"/>
              </a:lnSpc>
              <a:buFont typeface="Arial" pitchFamily="34" charset="0"/>
              <a:buNone/>
              <a:defRPr/>
            </a:pPr>
            <a:r>
              <a:rPr lang="zh-CN" altLang="en-US" dirty="0" smtClean="0">
                <a:latin typeface="+mn-ea"/>
                <a:ea typeface="+mn-ea"/>
              </a:rPr>
              <a:t>建设项目主要施工条件应包括下列内容：</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）项目建设地点气象状况。</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）项目施工区域地形和工程水文地质状况。</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）项目施工区域地上、地下管线及相邻的地上、地下建（构）筑物情况。</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）与项目施工有关的道路、河流等状况。</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）当地建筑材料、设备供应和交通运输等服务能力状况。</a:t>
            </a: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）当地供电、供水、供热和通信能力状况。</a:t>
            </a:r>
          </a:p>
          <a:p>
            <a:pPr>
              <a:lnSpc>
                <a:spcPct val="150000"/>
              </a:lnSpc>
            </a:pPr>
            <a:r>
              <a:rPr lang="zh-CN" altLang="en-US" dirty="0" smtClean="0">
                <a:latin typeface="+mn-ea"/>
                <a:ea typeface="+mn-ea"/>
              </a:rPr>
              <a:t>（</a:t>
            </a:r>
            <a:r>
              <a:rPr lang="en-US" altLang="zh-CN" dirty="0" smtClean="0">
                <a:latin typeface="+mn-ea"/>
                <a:ea typeface="+mn-ea"/>
              </a:rPr>
              <a:t>7</a:t>
            </a:r>
            <a:r>
              <a:rPr lang="zh-CN" altLang="en-US" dirty="0" smtClean="0">
                <a:latin typeface="+mn-ea"/>
                <a:ea typeface="+mn-ea"/>
              </a:rPr>
              <a:t>）其他与施工有关的主要因素。</a:t>
            </a:r>
            <a:endParaRPr lang="zh-CN" altLang="en-US" dirty="0">
              <a:latin typeface="+mn-ea"/>
              <a:ea typeface="+mn-ea"/>
            </a:endParaRPr>
          </a:p>
        </p:txBody>
      </p:sp>
      <p:sp>
        <p:nvSpPr>
          <p:cNvPr id="8" name="TextBox 54"/>
          <p:cNvSpPr txBox="1">
            <a:spLocks noChangeArrowheads="1"/>
          </p:cNvSpPr>
          <p:nvPr/>
        </p:nvSpPr>
        <p:spPr bwMode="auto">
          <a:xfrm>
            <a:off x="1395461" y="132223"/>
            <a:ext cx="5041900" cy="738664"/>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p>
          <a:p>
            <a:pPr>
              <a:buFont typeface="Arial" pitchFamily="34" charset="0"/>
              <a:buNone/>
            </a:pPr>
            <a:endParaRPr lang="zh-CN" altLang="en-US" sz="2400" dirty="0">
              <a:solidFill>
                <a:schemeClr val="accent2"/>
              </a:solidFill>
              <a:latin typeface="+mn-ea"/>
              <a:ea typeface="+mn-ea"/>
            </a:endParaRPr>
          </a:p>
        </p:txBody>
      </p:sp>
      <p:sp>
        <p:nvSpPr>
          <p:cNvPr id="9" name="TextBox 55"/>
          <p:cNvSpPr txBox="1">
            <a:spLocks noChangeArrowheads="1"/>
          </p:cNvSpPr>
          <p:nvPr/>
        </p:nvSpPr>
        <p:spPr bwMode="auto">
          <a:xfrm>
            <a:off x="-310331" y="13222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41797" y="692696"/>
            <a:ext cx="9289032" cy="369332"/>
          </a:xfrm>
          <a:prstGeom prst="rect">
            <a:avLst/>
          </a:prstGeom>
        </p:spPr>
        <p:txBody>
          <a:bodyPr wrap="square">
            <a:spAutoFit/>
          </a:bodyPr>
          <a:lstStyle/>
          <a:p>
            <a:r>
              <a:rPr lang="zh-CN" altLang="en-US" dirty="0" smtClean="0">
                <a:latin typeface="+mn-ea"/>
                <a:ea typeface="+mn-ea"/>
              </a:rPr>
              <a:t>为了使建设项目主要情况清晰易懂，通常以图表形式表示，具体见表</a:t>
            </a:r>
            <a:r>
              <a:rPr lang="en-US" altLang="zh-CN" dirty="0" smtClean="0">
                <a:latin typeface="+mn-ea"/>
                <a:ea typeface="+mn-ea"/>
              </a:rPr>
              <a:t>4 - 1</a:t>
            </a:r>
            <a:r>
              <a:rPr lang="zh-CN" altLang="en-US" dirty="0" smtClean="0">
                <a:latin typeface="+mn-ea"/>
                <a:ea typeface="+mn-ea"/>
              </a:rPr>
              <a:t>、表</a:t>
            </a:r>
            <a:r>
              <a:rPr lang="en-US" altLang="zh-CN" dirty="0" smtClean="0">
                <a:latin typeface="+mn-ea"/>
                <a:ea typeface="+mn-ea"/>
              </a:rPr>
              <a:t>4 - 2</a:t>
            </a:r>
            <a:r>
              <a:rPr lang="zh-CN" altLang="en-US" dirty="0" smtClean="0">
                <a:latin typeface="+mn-ea"/>
                <a:ea typeface="+mn-ea"/>
              </a:rPr>
              <a:t>。</a:t>
            </a:r>
            <a:endParaRPr lang="zh-CN" altLang="en-US" dirty="0">
              <a:latin typeface="+mn-ea"/>
              <a:ea typeface="+mn-ea"/>
            </a:endParaRPr>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25773" y="1268760"/>
            <a:ext cx="10576519" cy="5426051"/>
          </a:xfrm>
          <a:prstGeom prst="rect">
            <a:avLst/>
          </a:prstGeom>
          <a:noFill/>
          <a:ln w="9525">
            <a:noFill/>
            <a:miter lim="800000"/>
            <a:headEnd/>
            <a:tailEnd/>
          </a:ln>
        </p:spPr>
      </p:pic>
      <p:sp>
        <p:nvSpPr>
          <p:cNvPr id="6" name="TextBox 54"/>
          <p:cNvSpPr txBox="1">
            <a:spLocks noChangeArrowheads="1"/>
          </p:cNvSpPr>
          <p:nvPr/>
        </p:nvSpPr>
        <p:spPr bwMode="auto">
          <a:xfrm>
            <a:off x="1395461" y="132223"/>
            <a:ext cx="5041900" cy="738664"/>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工程概况</a:t>
            </a:r>
          </a:p>
          <a:p>
            <a:pPr>
              <a:buFont typeface="Arial" pitchFamily="34" charset="0"/>
              <a:buNone/>
            </a:pPr>
            <a:endParaRPr lang="zh-CN" altLang="en-US" sz="2400" dirty="0">
              <a:solidFill>
                <a:schemeClr val="accent2"/>
              </a:solidFill>
              <a:latin typeface="+mn-ea"/>
              <a:ea typeface="+mn-ea"/>
            </a:endParaRPr>
          </a:p>
        </p:txBody>
      </p:sp>
      <p:sp>
        <p:nvSpPr>
          <p:cNvPr id="8" name="TextBox 55"/>
          <p:cNvSpPr txBox="1">
            <a:spLocks noChangeArrowheads="1"/>
          </p:cNvSpPr>
          <p:nvPr/>
        </p:nvSpPr>
        <p:spPr bwMode="auto">
          <a:xfrm>
            <a:off x="-310331" y="13222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3</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794125" y="2012950"/>
            <a:ext cx="3570208" cy="769441"/>
          </a:xfrm>
          <a:prstGeom prst="rect">
            <a:avLst/>
          </a:prstGeom>
          <a:noFill/>
        </p:spPr>
        <p:txBody>
          <a:bodyPr wrap="none">
            <a:spAutoFit/>
          </a:bodyPr>
          <a:lstStyle/>
          <a:p>
            <a:pPr marL="0" lvl="1">
              <a:buFont typeface="Arial" pitchFamily="34" charset="0"/>
              <a:buNone/>
              <a:defRPr/>
            </a:pPr>
            <a:r>
              <a:rPr lang="zh-CN" altLang="en-US" sz="4400" dirty="0" smtClean="0">
                <a:latin typeface="+mn-ea"/>
                <a:ea typeface="+mn-ea"/>
              </a:rPr>
              <a:t>施工总体部署</a:t>
            </a:r>
            <a:endParaRPr lang="zh-CN" altLang="en-US" sz="4400" dirty="0">
              <a:latin typeface="+mn-ea"/>
              <a:ea typeface="+mn-ea"/>
            </a:endParaRPr>
          </a:p>
        </p:txBody>
      </p:sp>
      <p:sp>
        <p:nvSpPr>
          <p:cNvPr id="9" name="文本框 9"/>
          <p:cNvSpPr txBox="1">
            <a:spLocks noChangeArrowheads="1"/>
          </p:cNvSpPr>
          <p:nvPr/>
        </p:nvSpPr>
        <p:spPr bwMode="auto">
          <a:xfrm>
            <a:off x="1706563" y="4542726"/>
            <a:ext cx="6153150" cy="470450"/>
          </a:xfrm>
          <a:prstGeom prst="rect">
            <a:avLst/>
          </a:prstGeom>
          <a:noFill/>
          <a:ln w="9525">
            <a:noFill/>
            <a:miter lim="800000"/>
            <a:headEnd/>
            <a:tailEnd/>
          </a:ln>
        </p:spPr>
        <p:txBody>
          <a:bodyPr lIns="0" tIns="0" rIns="0" bIns="0">
            <a:spAutoFit/>
          </a:bodyPr>
          <a:lstStyle/>
          <a:p>
            <a:pPr>
              <a:lnSpc>
                <a:spcPct val="200000"/>
              </a:lnSpc>
              <a:buFont typeface="Arial" pitchFamily="34" charset="0"/>
              <a:buNone/>
            </a:pPr>
            <a:r>
              <a:rPr lang="zh-CN" altLang="en-US" dirty="0" smtClean="0">
                <a:latin typeface="+mn-ea"/>
                <a:ea typeface="+mn-ea"/>
              </a:rPr>
              <a:t>掌握施工总体部署包括的内容。</a:t>
            </a:r>
            <a:endParaRPr lang="zh-CN" altLang="en-US" dirty="0">
              <a:latin typeface="+mn-ea"/>
              <a:ea typeface="+mn-ea"/>
            </a:endParaRPr>
          </a:p>
        </p:txBody>
      </p:sp>
      <p:grpSp>
        <p:nvGrpSpPr>
          <p:cNvPr id="25" name="组合 24"/>
          <p:cNvGrpSpPr>
            <a:grpSpLocks/>
          </p:cNvGrpSpPr>
          <p:nvPr/>
        </p:nvGrpSpPr>
        <p:grpSpPr bwMode="auto">
          <a:xfrm>
            <a:off x="9771063" y="4365625"/>
            <a:ext cx="1905000" cy="696913"/>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60427" name="TextBox 28"/>
            <p:cNvSpPr txBox="1">
              <a:spLocks noChangeArrowheads="1"/>
            </p:cNvSpPr>
            <p:nvPr/>
          </p:nvSpPr>
          <p:spPr bwMode="auto">
            <a:xfrm>
              <a:off x="2143460" y="2022805"/>
              <a:ext cx="2535991" cy="461665"/>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12" name="TextBox 11"/>
          <p:cNvSpPr txBox="1"/>
          <p:nvPr/>
        </p:nvSpPr>
        <p:spPr>
          <a:xfrm>
            <a:off x="1346002" y="908720"/>
            <a:ext cx="3024187" cy="769937"/>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3</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8"/>
          <p:cNvSpPr>
            <a:spLocks/>
          </p:cNvSpPr>
          <p:nvPr/>
        </p:nvSpPr>
        <p:spPr bwMode="auto">
          <a:xfrm>
            <a:off x="697781" y="5679033"/>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7" name="Freeform 11"/>
          <p:cNvSpPr>
            <a:spLocks noEditPoints="1"/>
          </p:cNvSpPr>
          <p:nvPr/>
        </p:nvSpPr>
        <p:spPr bwMode="auto">
          <a:xfrm>
            <a:off x="1345853" y="5383237"/>
            <a:ext cx="1798638" cy="854075"/>
          </a:xfrm>
          <a:custGeom>
            <a:avLst/>
            <a:gdLst>
              <a:gd name="T0" fmla="*/ 1798760 w 2333"/>
              <a:gd name="T1" fmla="*/ 0 h 1775"/>
              <a:gd name="T2" fmla="*/ 1798760 w 2333"/>
              <a:gd name="T3" fmla="*/ 640324 h 1775"/>
              <a:gd name="T4" fmla="*/ 898994 w 2333"/>
              <a:gd name="T5" fmla="*/ 853926 h 1775"/>
              <a:gd name="T6" fmla="*/ 0 w 2333"/>
              <a:gd name="T7" fmla="*/ 640324 h 1775"/>
              <a:gd name="T8" fmla="*/ 0 w 2333"/>
              <a:gd name="T9" fmla="*/ 0 h 1775"/>
              <a:gd name="T10" fmla="*/ 898994 w 2333"/>
              <a:gd name="T11" fmla="*/ 213602 h 1775"/>
              <a:gd name="T12" fmla="*/ 1798760 w 2333"/>
              <a:gd name="T13" fmla="*/ 0 h 1775"/>
              <a:gd name="T14" fmla="*/ 1349263 w 2333"/>
              <a:gd name="T15" fmla="*/ 106801 h 1775"/>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5"/>
              <a:gd name="T26" fmla="*/ 2333 w 2333"/>
              <a:gd name="T27" fmla="*/ 1775 h 17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1"/>
          </a:solidFill>
          <a:ln w="9525">
            <a:noFill/>
            <a:round/>
            <a:headEnd/>
            <a:tailEnd/>
          </a:ln>
        </p:spPr>
        <p:txBody>
          <a:bodyPr/>
          <a:lstStyle/>
          <a:p>
            <a:endParaRPr lang="zh-CN" altLang="en-US">
              <a:solidFill>
                <a:schemeClr val="accent1">
                  <a:lumMod val="50000"/>
                </a:schemeClr>
              </a:solidFill>
              <a:latin typeface="+mn-ea"/>
              <a:ea typeface="+mn-ea"/>
            </a:endParaRPr>
          </a:p>
        </p:txBody>
      </p:sp>
      <p:sp>
        <p:nvSpPr>
          <p:cNvPr id="55" name="TextBox 54"/>
          <p:cNvSpPr txBox="1">
            <a:spLocks noChangeArrowheads="1"/>
          </p:cNvSpPr>
          <p:nvPr/>
        </p:nvSpPr>
        <p:spPr bwMode="auto">
          <a:xfrm>
            <a:off x="1398588" y="128454"/>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施工总体部署</a:t>
            </a:r>
            <a:endParaRPr lang="zh-CN" altLang="en-US" dirty="0">
              <a:solidFill>
                <a:schemeClr val="accent2"/>
              </a:solidFill>
              <a:latin typeface="+mn-ea"/>
              <a:ea typeface="+mn-ea"/>
            </a:endParaRPr>
          </a:p>
        </p:txBody>
      </p:sp>
      <p:sp>
        <p:nvSpPr>
          <p:cNvPr id="4" name="Freeform 6"/>
          <p:cNvSpPr>
            <a:spLocks/>
          </p:cNvSpPr>
          <p:nvPr/>
        </p:nvSpPr>
        <p:spPr bwMode="auto">
          <a:xfrm>
            <a:off x="654050" y="1279079"/>
            <a:ext cx="2619375"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5" name="Freeform 7"/>
          <p:cNvSpPr>
            <a:spLocks/>
          </p:cNvSpPr>
          <p:nvPr/>
        </p:nvSpPr>
        <p:spPr bwMode="auto">
          <a:xfrm>
            <a:off x="654050" y="2211537"/>
            <a:ext cx="2619375"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6" name="Freeform 8"/>
          <p:cNvSpPr>
            <a:spLocks/>
          </p:cNvSpPr>
          <p:nvPr/>
        </p:nvSpPr>
        <p:spPr bwMode="auto">
          <a:xfrm>
            <a:off x="654050" y="3086745"/>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7" name="Freeform 9"/>
          <p:cNvSpPr>
            <a:spLocks/>
          </p:cNvSpPr>
          <p:nvPr/>
        </p:nvSpPr>
        <p:spPr bwMode="auto">
          <a:xfrm>
            <a:off x="654050" y="3947666"/>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8" name="Freeform 10"/>
          <p:cNvSpPr>
            <a:spLocks noEditPoints="1"/>
          </p:cNvSpPr>
          <p:nvPr/>
        </p:nvSpPr>
        <p:spPr bwMode="auto">
          <a:xfrm>
            <a:off x="1365250" y="923479"/>
            <a:ext cx="1798638" cy="874712"/>
          </a:xfrm>
          <a:custGeom>
            <a:avLst/>
            <a:gdLst>
              <a:gd name="T0" fmla="*/ 1798760 w 2333"/>
              <a:gd name="T1" fmla="*/ 0 h 1818"/>
              <a:gd name="T2" fmla="*/ 1798760 w 2333"/>
              <a:gd name="T3" fmla="*/ 656428 h 1818"/>
              <a:gd name="T4" fmla="*/ 898994 w 2333"/>
              <a:gd name="T5" fmla="*/ 874916 h 1818"/>
              <a:gd name="T6" fmla="*/ 0 w 2333"/>
              <a:gd name="T7" fmla="*/ 656428 h 1818"/>
              <a:gd name="T8" fmla="*/ 0 w 2333"/>
              <a:gd name="T9" fmla="*/ 0 h 1818"/>
              <a:gd name="T10" fmla="*/ 1798760 w 2333"/>
              <a:gd name="T11" fmla="*/ 0 h 1818"/>
              <a:gd name="T12" fmla="*/ 89899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headEnd/>
            <a:tailEnd/>
          </a:ln>
        </p:spPr>
        <p:txBody>
          <a:bodyPr/>
          <a:lstStyle/>
          <a:p>
            <a:endParaRPr lang="zh-CN" altLang="en-US">
              <a:solidFill>
                <a:schemeClr val="accent1">
                  <a:lumMod val="50000"/>
                </a:schemeClr>
              </a:solidFill>
              <a:latin typeface="+mn-ea"/>
              <a:ea typeface="+mn-ea"/>
            </a:endParaRPr>
          </a:p>
        </p:txBody>
      </p:sp>
      <p:sp>
        <p:nvSpPr>
          <p:cNvPr id="9" name="Freeform 11"/>
          <p:cNvSpPr>
            <a:spLocks noEditPoints="1"/>
          </p:cNvSpPr>
          <p:nvPr/>
        </p:nvSpPr>
        <p:spPr bwMode="auto">
          <a:xfrm>
            <a:off x="1365250" y="1844824"/>
            <a:ext cx="1798638" cy="854075"/>
          </a:xfrm>
          <a:custGeom>
            <a:avLst/>
            <a:gdLst>
              <a:gd name="T0" fmla="*/ 1798760 w 2333"/>
              <a:gd name="T1" fmla="*/ 0 h 1775"/>
              <a:gd name="T2" fmla="*/ 1798760 w 2333"/>
              <a:gd name="T3" fmla="*/ 640324 h 1775"/>
              <a:gd name="T4" fmla="*/ 898994 w 2333"/>
              <a:gd name="T5" fmla="*/ 853926 h 1775"/>
              <a:gd name="T6" fmla="*/ 0 w 2333"/>
              <a:gd name="T7" fmla="*/ 640324 h 1775"/>
              <a:gd name="T8" fmla="*/ 0 w 2333"/>
              <a:gd name="T9" fmla="*/ 0 h 1775"/>
              <a:gd name="T10" fmla="*/ 898994 w 2333"/>
              <a:gd name="T11" fmla="*/ 213602 h 1775"/>
              <a:gd name="T12" fmla="*/ 1798760 w 2333"/>
              <a:gd name="T13" fmla="*/ 0 h 1775"/>
              <a:gd name="T14" fmla="*/ 1349263 w 2333"/>
              <a:gd name="T15" fmla="*/ 106801 h 1775"/>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5"/>
              <a:gd name="T26" fmla="*/ 2333 w 2333"/>
              <a:gd name="T27" fmla="*/ 1775 h 17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1"/>
          </a:solidFill>
          <a:ln w="9525">
            <a:noFill/>
            <a:round/>
            <a:headEnd/>
            <a:tailEnd/>
          </a:ln>
        </p:spPr>
        <p:txBody>
          <a:bodyPr/>
          <a:lstStyle/>
          <a:p>
            <a:endParaRPr lang="zh-CN" altLang="en-US">
              <a:solidFill>
                <a:schemeClr val="accent1">
                  <a:lumMod val="50000"/>
                </a:schemeClr>
              </a:solidFill>
              <a:latin typeface="+mn-ea"/>
              <a:ea typeface="+mn-ea"/>
            </a:endParaRPr>
          </a:p>
        </p:txBody>
      </p:sp>
      <p:sp>
        <p:nvSpPr>
          <p:cNvPr id="10" name="Freeform 12"/>
          <p:cNvSpPr>
            <a:spLocks noEditPoints="1"/>
          </p:cNvSpPr>
          <p:nvPr/>
        </p:nvSpPr>
        <p:spPr bwMode="auto">
          <a:xfrm>
            <a:off x="1365250" y="2708920"/>
            <a:ext cx="1798638" cy="854075"/>
          </a:xfrm>
          <a:custGeom>
            <a:avLst/>
            <a:gdLst>
              <a:gd name="T0" fmla="*/ 1798760 w 2333"/>
              <a:gd name="T1" fmla="*/ 0 h 1775"/>
              <a:gd name="T2" fmla="*/ 1798760 w 2333"/>
              <a:gd name="T3" fmla="*/ 640324 h 1775"/>
              <a:gd name="T4" fmla="*/ 898994 w 2333"/>
              <a:gd name="T5" fmla="*/ 853926 h 1775"/>
              <a:gd name="T6" fmla="*/ 0 w 2333"/>
              <a:gd name="T7" fmla="*/ 640324 h 1775"/>
              <a:gd name="T8" fmla="*/ 0 w 2333"/>
              <a:gd name="T9" fmla="*/ 0 h 1775"/>
              <a:gd name="T10" fmla="*/ 898994 w 2333"/>
              <a:gd name="T11" fmla="*/ 213602 h 1775"/>
              <a:gd name="T12" fmla="*/ 1798760 w 2333"/>
              <a:gd name="T13" fmla="*/ 0 h 1775"/>
              <a:gd name="T14" fmla="*/ 1349263 w 2333"/>
              <a:gd name="T15" fmla="*/ 106801 h 1775"/>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5"/>
              <a:gd name="T26" fmla="*/ 2333 w 2333"/>
              <a:gd name="T27" fmla="*/ 1775 h 17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tx2"/>
          </a:solidFill>
          <a:ln w="9525">
            <a:noFill/>
            <a:round/>
            <a:headEnd/>
            <a:tailEnd/>
          </a:ln>
        </p:spPr>
        <p:txBody>
          <a:bodyPr/>
          <a:lstStyle/>
          <a:p>
            <a:endParaRPr lang="zh-CN" altLang="en-US">
              <a:solidFill>
                <a:schemeClr val="accent1">
                  <a:lumMod val="50000"/>
                </a:schemeClr>
              </a:solidFill>
              <a:latin typeface="+mn-ea"/>
              <a:ea typeface="+mn-ea"/>
            </a:endParaRPr>
          </a:p>
        </p:txBody>
      </p:sp>
      <p:sp>
        <p:nvSpPr>
          <p:cNvPr id="11" name="Freeform 13"/>
          <p:cNvSpPr>
            <a:spLocks noEditPoints="1"/>
          </p:cNvSpPr>
          <p:nvPr/>
        </p:nvSpPr>
        <p:spPr bwMode="auto">
          <a:xfrm>
            <a:off x="1365250" y="3573016"/>
            <a:ext cx="1798638" cy="854075"/>
          </a:xfrm>
          <a:custGeom>
            <a:avLst/>
            <a:gdLst>
              <a:gd name="T0" fmla="*/ 1798760 w 2333"/>
              <a:gd name="T1" fmla="*/ 0 h 1774"/>
              <a:gd name="T2" fmla="*/ 1798760 w 2333"/>
              <a:gd name="T3" fmla="*/ 639969 h 1774"/>
              <a:gd name="T4" fmla="*/ 898994 w 2333"/>
              <a:gd name="T5" fmla="*/ 852972 h 1774"/>
              <a:gd name="T6" fmla="*/ 0 w 2333"/>
              <a:gd name="T7" fmla="*/ 639969 h 1774"/>
              <a:gd name="T8" fmla="*/ 0 w 2333"/>
              <a:gd name="T9" fmla="*/ 0 h 1774"/>
              <a:gd name="T10" fmla="*/ 898994 w 2333"/>
              <a:gd name="T11" fmla="*/ 213003 h 1774"/>
              <a:gd name="T12" fmla="*/ 1798760 w 2333"/>
              <a:gd name="T13" fmla="*/ 0 h 1774"/>
              <a:gd name="T14" fmla="*/ 1349263 w 2333"/>
              <a:gd name="T15" fmla="*/ 106261 h 1774"/>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4"/>
              <a:gd name="T26" fmla="*/ 2333 w 2333"/>
              <a:gd name="T27" fmla="*/ 1774 h 17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bg2"/>
          </a:solidFill>
          <a:ln w="9525">
            <a:noFill/>
            <a:round/>
            <a:headEnd/>
            <a:tailEnd/>
          </a:ln>
        </p:spPr>
        <p:txBody>
          <a:bodyPr/>
          <a:lstStyle/>
          <a:p>
            <a:endParaRPr lang="zh-CN" altLang="en-US">
              <a:solidFill>
                <a:schemeClr val="accent1">
                  <a:lumMod val="50000"/>
                </a:schemeClr>
              </a:solidFill>
              <a:latin typeface="+mn-ea"/>
              <a:ea typeface="+mn-ea"/>
            </a:endParaRPr>
          </a:p>
        </p:txBody>
      </p:sp>
      <p:sp>
        <p:nvSpPr>
          <p:cNvPr id="13" name="TextBox 12"/>
          <p:cNvSpPr txBox="1"/>
          <p:nvPr/>
        </p:nvSpPr>
        <p:spPr>
          <a:xfrm>
            <a:off x="1516063" y="1146230"/>
            <a:ext cx="1539875" cy="338554"/>
          </a:xfrm>
          <a:prstGeom prst="rect">
            <a:avLst/>
          </a:prstGeom>
          <a:noFill/>
        </p:spPr>
        <p:txBody>
          <a:bodyPr>
            <a:spAutoFit/>
          </a:bodyPr>
          <a:lstStyle/>
          <a:p>
            <a:pPr algn="ctr">
              <a:buFont typeface="Arial" pitchFamily="34" charset="0"/>
              <a:buNone/>
              <a:defRPr/>
            </a:pPr>
            <a:r>
              <a:rPr lang="zh-CN" altLang="en-US" sz="1600" dirty="0" smtClean="0">
                <a:solidFill>
                  <a:schemeClr val="accent2"/>
                </a:solidFill>
                <a:latin typeface="+mn-ea"/>
                <a:ea typeface="+mn-ea"/>
              </a:rPr>
              <a:t>施工总目标</a:t>
            </a:r>
            <a:endParaRPr lang="en-US" altLang="zh-CN" sz="1600" dirty="0">
              <a:solidFill>
                <a:schemeClr val="accent2"/>
              </a:solidFill>
              <a:latin typeface="+mn-ea"/>
              <a:ea typeface="+mn-ea"/>
            </a:endParaRPr>
          </a:p>
        </p:txBody>
      </p:sp>
      <p:sp>
        <p:nvSpPr>
          <p:cNvPr id="14" name="TextBox 13"/>
          <p:cNvSpPr txBox="1"/>
          <p:nvPr/>
        </p:nvSpPr>
        <p:spPr>
          <a:xfrm>
            <a:off x="1605037" y="1988840"/>
            <a:ext cx="1397000" cy="584775"/>
          </a:xfrm>
          <a:prstGeom prst="rect">
            <a:avLst/>
          </a:prstGeom>
          <a:noFill/>
        </p:spPr>
        <p:txBody>
          <a:bodyPr>
            <a:spAutoFit/>
          </a:bodyPr>
          <a:lstStyle/>
          <a:p>
            <a:pPr algn="ctr">
              <a:buFont typeface="Arial" pitchFamily="34" charset="0"/>
              <a:buNone/>
              <a:defRPr/>
            </a:pPr>
            <a:r>
              <a:rPr lang="zh-CN" altLang="en-US" sz="1600" dirty="0" smtClean="0">
                <a:solidFill>
                  <a:schemeClr val="accent1">
                    <a:lumMod val="50000"/>
                  </a:schemeClr>
                </a:solidFill>
                <a:latin typeface="+mn-ea"/>
                <a:ea typeface="+mn-ea"/>
              </a:rPr>
              <a:t>确定施工管理组织机构</a:t>
            </a:r>
            <a:endParaRPr lang="en-US" altLang="zh-CN" sz="1600" dirty="0">
              <a:solidFill>
                <a:schemeClr val="accent1">
                  <a:lumMod val="50000"/>
                </a:schemeClr>
              </a:solidFill>
              <a:latin typeface="+mn-ea"/>
              <a:ea typeface="+mn-ea"/>
            </a:endParaRPr>
          </a:p>
        </p:txBody>
      </p:sp>
      <p:sp>
        <p:nvSpPr>
          <p:cNvPr id="15" name="TextBox 14"/>
          <p:cNvSpPr txBox="1"/>
          <p:nvPr/>
        </p:nvSpPr>
        <p:spPr>
          <a:xfrm>
            <a:off x="1273845" y="3068960"/>
            <a:ext cx="2024063" cy="338554"/>
          </a:xfrm>
          <a:prstGeom prst="rect">
            <a:avLst/>
          </a:prstGeom>
          <a:noFill/>
        </p:spPr>
        <p:txBody>
          <a:bodyPr wrap="square">
            <a:spAutoFit/>
          </a:bodyPr>
          <a:lstStyle/>
          <a:p>
            <a:pPr algn="ctr">
              <a:buFont typeface="Arial" pitchFamily="34" charset="0"/>
              <a:buNone/>
              <a:defRPr/>
            </a:pPr>
            <a:r>
              <a:rPr lang="zh-CN" altLang="en-US" sz="1600" dirty="0" smtClean="0">
                <a:solidFill>
                  <a:schemeClr val="accent1">
                    <a:lumMod val="50000"/>
                  </a:schemeClr>
                </a:solidFill>
                <a:latin typeface="+mn-ea"/>
                <a:ea typeface="+mn-ea"/>
              </a:rPr>
              <a:t>确定工程开展程序</a:t>
            </a:r>
            <a:endParaRPr lang="en-US" altLang="zh-CN" sz="1600" dirty="0">
              <a:solidFill>
                <a:schemeClr val="accent1">
                  <a:lumMod val="50000"/>
                </a:schemeClr>
              </a:solidFill>
              <a:latin typeface="+mn-ea"/>
              <a:ea typeface="+mn-ea"/>
            </a:endParaRPr>
          </a:p>
        </p:txBody>
      </p:sp>
      <p:sp>
        <p:nvSpPr>
          <p:cNvPr id="16" name="TextBox 15"/>
          <p:cNvSpPr txBox="1"/>
          <p:nvPr/>
        </p:nvSpPr>
        <p:spPr>
          <a:xfrm>
            <a:off x="1706563" y="3780329"/>
            <a:ext cx="1125537" cy="584775"/>
          </a:xfrm>
          <a:prstGeom prst="rect">
            <a:avLst/>
          </a:prstGeom>
          <a:noFill/>
        </p:spPr>
        <p:txBody>
          <a:bodyPr>
            <a:spAutoFit/>
          </a:bodyPr>
          <a:lstStyle/>
          <a:p>
            <a:pPr algn="ctr">
              <a:buFont typeface="Arial" pitchFamily="34" charset="0"/>
              <a:buNone/>
              <a:defRPr/>
            </a:pPr>
            <a:r>
              <a:rPr lang="zh-CN" altLang="en-US" sz="1600" dirty="0" smtClean="0">
                <a:solidFill>
                  <a:schemeClr val="accent1">
                    <a:lumMod val="50000"/>
                  </a:schemeClr>
                </a:solidFill>
                <a:latin typeface="+mn-ea"/>
                <a:ea typeface="+mn-ea"/>
              </a:rPr>
              <a:t>明确主要施工方法</a:t>
            </a:r>
            <a:endParaRPr lang="en-US" altLang="zh-CN" sz="1600" dirty="0">
              <a:solidFill>
                <a:schemeClr val="accent1">
                  <a:lumMod val="50000"/>
                </a:schemeClr>
              </a:solidFill>
              <a:latin typeface="+mn-ea"/>
              <a:ea typeface="+mn-ea"/>
            </a:endParaRPr>
          </a:p>
        </p:txBody>
      </p:sp>
      <p:sp>
        <p:nvSpPr>
          <p:cNvPr id="20" name="TextBox 19"/>
          <p:cNvSpPr txBox="1"/>
          <p:nvPr/>
        </p:nvSpPr>
        <p:spPr>
          <a:xfrm>
            <a:off x="704850" y="1136204"/>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1</a:t>
            </a:r>
          </a:p>
        </p:txBody>
      </p:sp>
      <p:sp>
        <p:nvSpPr>
          <p:cNvPr id="21" name="TextBox 20"/>
          <p:cNvSpPr txBox="1"/>
          <p:nvPr/>
        </p:nvSpPr>
        <p:spPr>
          <a:xfrm>
            <a:off x="704850" y="2057549"/>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2</a:t>
            </a:r>
          </a:p>
        </p:txBody>
      </p:sp>
      <p:sp>
        <p:nvSpPr>
          <p:cNvPr id="22" name="TextBox 21"/>
          <p:cNvSpPr txBox="1"/>
          <p:nvPr/>
        </p:nvSpPr>
        <p:spPr>
          <a:xfrm>
            <a:off x="704850" y="2977207"/>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3</a:t>
            </a:r>
          </a:p>
        </p:txBody>
      </p:sp>
      <p:sp>
        <p:nvSpPr>
          <p:cNvPr id="23" name="TextBox 22"/>
          <p:cNvSpPr txBox="1"/>
          <p:nvPr/>
        </p:nvSpPr>
        <p:spPr>
          <a:xfrm>
            <a:off x="704850" y="3839716"/>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4</a:t>
            </a:r>
          </a:p>
        </p:txBody>
      </p:sp>
      <p:sp>
        <p:nvSpPr>
          <p:cNvPr id="29" name="Freeform 8"/>
          <p:cNvSpPr>
            <a:spLocks/>
          </p:cNvSpPr>
          <p:nvPr/>
        </p:nvSpPr>
        <p:spPr bwMode="auto">
          <a:xfrm>
            <a:off x="654050" y="4814937"/>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0" name="Freeform 12"/>
          <p:cNvSpPr>
            <a:spLocks noEditPoints="1"/>
          </p:cNvSpPr>
          <p:nvPr/>
        </p:nvSpPr>
        <p:spPr bwMode="auto">
          <a:xfrm>
            <a:off x="1365250" y="4437112"/>
            <a:ext cx="1798638" cy="854075"/>
          </a:xfrm>
          <a:custGeom>
            <a:avLst/>
            <a:gdLst>
              <a:gd name="T0" fmla="*/ 1798760 w 2333"/>
              <a:gd name="T1" fmla="*/ 0 h 1775"/>
              <a:gd name="T2" fmla="*/ 1798760 w 2333"/>
              <a:gd name="T3" fmla="*/ 640324 h 1775"/>
              <a:gd name="T4" fmla="*/ 898994 w 2333"/>
              <a:gd name="T5" fmla="*/ 853926 h 1775"/>
              <a:gd name="T6" fmla="*/ 0 w 2333"/>
              <a:gd name="T7" fmla="*/ 640324 h 1775"/>
              <a:gd name="T8" fmla="*/ 0 w 2333"/>
              <a:gd name="T9" fmla="*/ 0 h 1775"/>
              <a:gd name="T10" fmla="*/ 898994 w 2333"/>
              <a:gd name="T11" fmla="*/ 213602 h 1775"/>
              <a:gd name="T12" fmla="*/ 1798760 w 2333"/>
              <a:gd name="T13" fmla="*/ 0 h 1775"/>
              <a:gd name="T14" fmla="*/ 1349263 w 2333"/>
              <a:gd name="T15" fmla="*/ 106801 h 1775"/>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5"/>
              <a:gd name="T26" fmla="*/ 2333 w 2333"/>
              <a:gd name="T27" fmla="*/ 1775 h 17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tx2"/>
          </a:solidFill>
          <a:ln w="9525">
            <a:noFill/>
            <a:round/>
            <a:headEnd/>
            <a:tailEnd/>
          </a:ln>
        </p:spPr>
        <p:txBody>
          <a:bodyPr/>
          <a:lstStyle/>
          <a:p>
            <a:endParaRPr lang="zh-CN" altLang="en-US">
              <a:solidFill>
                <a:schemeClr val="accent1">
                  <a:lumMod val="50000"/>
                </a:schemeClr>
              </a:solidFill>
              <a:latin typeface="+mn-ea"/>
              <a:ea typeface="+mn-ea"/>
            </a:endParaRPr>
          </a:p>
        </p:txBody>
      </p:sp>
      <p:sp>
        <p:nvSpPr>
          <p:cNvPr id="31" name="TextBox 14"/>
          <p:cNvSpPr txBox="1"/>
          <p:nvPr/>
        </p:nvSpPr>
        <p:spPr>
          <a:xfrm>
            <a:off x="1439863" y="4581128"/>
            <a:ext cx="1690687" cy="584775"/>
          </a:xfrm>
          <a:prstGeom prst="rect">
            <a:avLst/>
          </a:prstGeom>
          <a:noFill/>
        </p:spPr>
        <p:txBody>
          <a:bodyPr>
            <a:spAutoFit/>
          </a:bodyPr>
          <a:lstStyle/>
          <a:p>
            <a:pPr algn="ctr">
              <a:buFont typeface="Arial" pitchFamily="34" charset="0"/>
              <a:buNone/>
              <a:defRPr/>
            </a:pPr>
            <a:r>
              <a:rPr lang="zh-CN" altLang="en-US" sz="1600" dirty="0" smtClean="0">
                <a:solidFill>
                  <a:schemeClr val="accent1">
                    <a:lumMod val="50000"/>
                  </a:schemeClr>
                </a:solidFill>
                <a:latin typeface="+mn-ea"/>
                <a:ea typeface="+mn-ea"/>
              </a:rPr>
              <a:t>明确施工任务划分与组织安排</a:t>
            </a:r>
            <a:endParaRPr lang="en-US" altLang="zh-CN" sz="1600" dirty="0">
              <a:solidFill>
                <a:schemeClr val="accent1">
                  <a:lumMod val="50000"/>
                </a:schemeClr>
              </a:solidFill>
              <a:latin typeface="+mn-ea"/>
              <a:ea typeface="+mn-ea"/>
            </a:endParaRPr>
          </a:p>
        </p:txBody>
      </p:sp>
      <p:sp>
        <p:nvSpPr>
          <p:cNvPr id="33" name="TextBox 21"/>
          <p:cNvSpPr txBox="1"/>
          <p:nvPr/>
        </p:nvSpPr>
        <p:spPr>
          <a:xfrm>
            <a:off x="704850" y="4662537"/>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5</a:t>
            </a:r>
          </a:p>
        </p:txBody>
      </p:sp>
      <p:grpSp>
        <p:nvGrpSpPr>
          <p:cNvPr id="64" name="组合 63"/>
          <p:cNvGrpSpPr>
            <a:grpSpLocks/>
          </p:cNvGrpSpPr>
          <p:nvPr/>
        </p:nvGrpSpPr>
        <p:grpSpPr bwMode="auto">
          <a:xfrm>
            <a:off x="5005264" y="1940668"/>
            <a:ext cx="6133677" cy="2419745"/>
            <a:chOff x="3670399" y="2817261"/>
            <a:chExt cx="5618570" cy="687342"/>
          </a:xfrm>
        </p:grpSpPr>
        <p:sp>
          <p:nvSpPr>
            <p:cNvPr id="62501" name="Freeform 9"/>
            <p:cNvSpPr>
              <a:spLocks/>
            </p:cNvSpPr>
            <p:nvPr/>
          </p:nvSpPr>
          <p:spPr bwMode="auto">
            <a:xfrm>
              <a:off x="3670399" y="2817261"/>
              <a:ext cx="5420688" cy="687342"/>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p>
          </p:txBody>
        </p:sp>
        <p:sp>
          <p:nvSpPr>
            <p:cNvPr id="66" name="TextBox 14"/>
            <p:cNvSpPr txBox="1"/>
            <p:nvPr/>
          </p:nvSpPr>
          <p:spPr>
            <a:xfrm>
              <a:off x="3767828" y="2866434"/>
              <a:ext cx="5521141" cy="616351"/>
            </a:xfrm>
            <a:prstGeom prst="rect">
              <a:avLst/>
            </a:prstGeom>
            <a:noFill/>
          </p:spPr>
          <p:txBody>
            <a:bodyPr wrap="square">
              <a:spAutoFit/>
            </a:bodyPr>
            <a:lstStyle/>
            <a:p>
              <a:pPr>
                <a:lnSpc>
                  <a:spcPct val="150000"/>
                </a:lnSpc>
                <a:buFont typeface="Arial" pitchFamily="34" charset="0"/>
                <a:buNone/>
                <a:defRPr/>
              </a:pPr>
              <a:r>
                <a:rPr lang="zh-CN" altLang="en-US" dirty="0" smtClean="0">
                  <a:solidFill>
                    <a:schemeClr val="accent2"/>
                  </a:solidFill>
                  <a:latin typeface="+mn-ea"/>
                  <a:ea typeface="+mn-ea"/>
                </a:rPr>
                <a:t>（一）确定组织结构形式</a:t>
              </a:r>
              <a:endParaRPr lang="en-US" altLang="zh-CN" dirty="0" smtClean="0">
                <a:solidFill>
                  <a:schemeClr val="accent2"/>
                </a:solidFill>
                <a:latin typeface="+mn-ea"/>
                <a:ea typeface="+mn-ea"/>
              </a:endParaRPr>
            </a:p>
            <a:p>
              <a:pPr>
                <a:lnSpc>
                  <a:spcPct val="150000"/>
                </a:lnSpc>
                <a:defRPr/>
              </a:pPr>
              <a:r>
                <a:rPr lang="zh-CN" altLang="en-US" dirty="0" smtClean="0">
                  <a:solidFill>
                    <a:schemeClr val="accent2"/>
                  </a:solidFill>
                  <a:latin typeface="+mn-ea"/>
                  <a:ea typeface="+mn-ea"/>
                </a:rPr>
                <a:t>（二）制定岗位职责</a:t>
              </a:r>
              <a:endParaRPr lang="en-US" altLang="zh-CN" dirty="0" smtClean="0">
                <a:solidFill>
                  <a:schemeClr val="accent2"/>
                </a:solidFill>
                <a:latin typeface="+mn-ea"/>
                <a:ea typeface="+mn-ea"/>
              </a:endParaRPr>
            </a:p>
            <a:p>
              <a:pPr>
                <a:lnSpc>
                  <a:spcPct val="150000"/>
                </a:lnSpc>
                <a:defRPr/>
              </a:pPr>
              <a:r>
                <a:rPr lang="zh-CN" altLang="en-US" dirty="0" smtClean="0">
                  <a:solidFill>
                    <a:schemeClr val="accent2"/>
                  </a:solidFill>
                  <a:latin typeface="+mn-ea"/>
                  <a:ea typeface="+mn-ea"/>
                </a:rPr>
                <a:t>（三）选派管理人员</a:t>
              </a:r>
              <a:endParaRPr lang="en-US" altLang="zh-CN" dirty="0" smtClean="0">
                <a:solidFill>
                  <a:schemeClr val="accent2"/>
                </a:solidFill>
                <a:latin typeface="+mn-ea"/>
                <a:ea typeface="+mn-ea"/>
              </a:endParaRPr>
            </a:p>
            <a:p>
              <a:pPr>
                <a:lnSpc>
                  <a:spcPct val="150000"/>
                </a:lnSpc>
                <a:defRPr/>
              </a:pPr>
              <a:r>
                <a:rPr lang="zh-CN" altLang="en-US" dirty="0" smtClean="0">
                  <a:solidFill>
                    <a:schemeClr val="accent2"/>
                  </a:solidFill>
                  <a:latin typeface="+mn-ea"/>
                  <a:ea typeface="+mn-ea"/>
                </a:rPr>
                <a:t>（四）制定施工管理工作程序、制度和考核标准</a:t>
              </a:r>
            </a:p>
            <a:p>
              <a:pPr>
                <a:lnSpc>
                  <a:spcPct val="150000"/>
                </a:lnSpc>
                <a:buFont typeface="Arial" pitchFamily="34" charset="0"/>
                <a:buNone/>
                <a:defRPr/>
              </a:pPr>
              <a:endParaRPr lang="zh-CN" altLang="en-US" dirty="0">
                <a:solidFill>
                  <a:schemeClr val="accent2"/>
                </a:solidFill>
                <a:latin typeface="+mn-ea"/>
                <a:ea typeface="+mn-ea"/>
              </a:endParaRPr>
            </a:p>
          </p:txBody>
        </p:sp>
      </p:grpSp>
      <p:sp>
        <p:nvSpPr>
          <p:cNvPr id="58" name="TextBox 55"/>
          <p:cNvSpPr txBox="1">
            <a:spLocks noChangeArrowheads="1"/>
          </p:cNvSpPr>
          <p:nvPr/>
        </p:nvSpPr>
        <p:spPr bwMode="auto">
          <a:xfrm>
            <a:off x="-313457" y="1383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cxnSp>
        <p:nvCxnSpPr>
          <p:cNvPr id="60" name="直接箭头连接符 59"/>
          <p:cNvCxnSpPr/>
          <p:nvPr/>
        </p:nvCxnSpPr>
        <p:spPr bwMode="auto">
          <a:xfrm>
            <a:off x="3273425" y="2461996"/>
            <a:ext cx="1731839" cy="309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TextBox 14"/>
          <p:cNvSpPr txBox="1"/>
          <p:nvPr/>
        </p:nvSpPr>
        <p:spPr>
          <a:xfrm>
            <a:off x="1417861" y="5517232"/>
            <a:ext cx="1690687" cy="584775"/>
          </a:xfrm>
          <a:prstGeom prst="rect">
            <a:avLst/>
          </a:prstGeom>
          <a:noFill/>
        </p:spPr>
        <p:txBody>
          <a:bodyPr>
            <a:spAutoFit/>
          </a:bodyPr>
          <a:lstStyle/>
          <a:p>
            <a:pPr algn="ctr">
              <a:buFont typeface="Arial" pitchFamily="34" charset="0"/>
              <a:buNone/>
              <a:defRPr/>
            </a:pPr>
            <a:r>
              <a:rPr lang="zh-CN" altLang="en-US" sz="1600" dirty="0" smtClean="0">
                <a:solidFill>
                  <a:schemeClr val="accent1">
                    <a:lumMod val="50000"/>
                  </a:schemeClr>
                </a:solidFill>
                <a:latin typeface="+mn-ea"/>
                <a:ea typeface="+mn-ea"/>
              </a:rPr>
              <a:t>有关工程施工重点与难点的说明</a:t>
            </a:r>
            <a:endParaRPr lang="en-US" altLang="zh-CN" sz="1600" dirty="0">
              <a:solidFill>
                <a:schemeClr val="accent1">
                  <a:lumMod val="50000"/>
                </a:schemeClr>
              </a:solidFill>
              <a:latin typeface="+mn-ea"/>
              <a:ea typeface="+mn-ea"/>
            </a:endParaRPr>
          </a:p>
        </p:txBody>
      </p:sp>
      <p:sp>
        <p:nvSpPr>
          <p:cNvPr id="36" name="TextBox 21"/>
          <p:cNvSpPr txBox="1"/>
          <p:nvPr/>
        </p:nvSpPr>
        <p:spPr>
          <a:xfrm>
            <a:off x="748581" y="5526633"/>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6</a:t>
            </a:r>
          </a:p>
        </p:txBody>
      </p:sp>
    </p:spTree>
  </p:cSld>
  <p:clrMapOvr>
    <a:masterClrMapping/>
  </p:clrMapOvr>
  <p:transition spd="slow" advTm="8191">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01837" y="1196752"/>
            <a:ext cx="9865096" cy="2262158"/>
          </a:xfrm>
          <a:prstGeom prst="rect">
            <a:avLst/>
          </a:prstGeom>
          <a:noFill/>
        </p:spPr>
        <p:txBody>
          <a:bodyPr wrap="square">
            <a:spAutoFit/>
          </a:bodyPr>
          <a:lstStyle/>
          <a:p>
            <a:pPr>
              <a:lnSpc>
                <a:spcPct val="150000"/>
              </a:lnSpc>
              <a:buFont typeface="Arial" pitchFamily="34" charset="0"/>
              <a:buNone/>
              <a:defRPr/>
            </a:pPr>
            <a:r>
              <a:rPr lang="zh-CN" altLang="en-US" sz="2400" dirty="0">
                <a:latin typeface="+mn-ea"/>
                <a:ea typeface="+mn-ea"/>
              </a:rPr>
              <a:t>一</a:t>
            </a:r>
            <a:r>
              <a:rPr lang="zh-CN" altLang="en-US" sz="2400" dirty="0" smtClean="0">
                <a:latin typeface="+mn-ea"/>
                <a:ea typeface="+mn-ea"/>
              </a:rPr>
              <a:t>、施工总目标</a:t>
            </a:r>
            <a:endParaRPr lang="en-US" altLang="zh-CN" sz="2400" dirty="0">
              <a:latin typeface="+mn-ea"/>
              <a:ea typeface="+mn-ea"/>
            </a:endParaRPr>
          </a:p>
          <a:p>
            <a:pPr>
              <a:lnSpc>
                <a:spcPct val="150000"/>
              </a:lnSpc>
              <a:buFont typeface="Arial" pitchFamily="34" charset="0"/>
              <a:buNone/>
              <a:defRPr/>
            </a:pPr>
            <a:endParaRPr lang="en-US" altLang="zh-CN" sz="1600" dirty="0">
              <a:latin typeface="+mn-ea"/>
              <a:ea typeface="+mn-ea"/>
            </a:endParaRPr>
          </a:p>
          <a:p>
            <a:pPr>
              <a:lnSpc>
                <a:spcPct val="150000"/>
              </a:lnSpc>
            </a:pPr>
            <a:r>
              <a:rPr lang="zh-CN" altLang="en-US" dirty="0" smtClean="0">
                <a:latin typeface="+mn-ea"/>
                <a:ea typeface="+mn-ea"/>
              </a:rPr>
              <a:t>根据建设项目工程施工承包合同要求的目标，确定建设项目工程施工总目标，该总目标必须满足或高于合同要求目标，并作为编制进度、质量、施工安全、环境、成本等管理计划的依据。具体如表所示。</a:t>
            </a:r>
            <a:endParaRPr lang="en-US" altLang="zh-CN" dirty="0">
              <a:latin typeface="+mn-ea"/>
              <a:ea typeface="+mn-ea"/>
            </a:endParaRPr>
          </a:p>
        </p:txBody>
      </p:sp>
      <p:pic>
        <p:nvPicPr>
          <p:cNvPr id="185345" name="Picture 1" descr="C:\Users\Administrator\AppData\Roaming\Tencent\Users\1430847197\QQ\WinTemp\RichOle\RATP[6YMKXOXN45(_WXD]P5.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398588" y="3861048"/>
            <a:ext cx="9335092" cy="2409056"/>
          </a:xfrm>
          <a:prstGeom prst="rect">
            <a:avLst/>
          </a:prstGeom>
          <a:noFill/>
        </p:spPr>
      </p:pic>
      <p:sp>
        <p:nvSpPr>
          <p:cNvPr id="8" name="TextBox 54"/>
          <p:cNvSpPr txBox="1">
            <a:spLocks noChangeArrowheads="1"/>
          </p:cNvSpPr>
          <p:nvPr/>
        </p:nvSpPr>
        <p:spPr bwMode="auto">
          <a:xfrm>
            <a:off x="1398588" y="128454"/>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施工总体部署</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3457" y="1383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1993900" y="549275"/>
            <a:ext cx="3744913" cy="830263"/>
          </a:xfrm>
          <a:prstGeom prst="rect">
            <a:avLst/>
          </a:prstGeom>
          <a:noFill/>
        </p:spPr>
        <p:txBody>
          <a:bodyPr>
            <a:spAutoFit/>
          </a:bodyPr>
          <a:lstStyle/>
          <a:p>
            <a:pPr>
              <a:buFont typeface="Arial" pitchFamily="34" charset="0"/>
              <a:buNone/>
              <a:defRPr/>
            </a:pPr>
            <a:r>
              <a:rPr lang="zh-CN" altLang="en-US" sz="4800" dirty="0">
                <a:solidFill>
                  <a:schemeClr val="accent1">
                    <a:lumMod val="50000"/>
                  </a:schemeClr>
                </a:solidFill>
                <a:latin typeface="方正粗黑宋简体" pitchFamily="2" charset="-122"/>
                <a:ea typeface="方正粗黑宋简体" pitchFamily="2" charset="-122"/>
              </a:rPr>
              <a:t>目    录</a:t>
            </a:r>
          </a:p>
        </p:txBody>
      </p:sp>
      <p:sp>
        <p:nvSpPr>
          <p:cNvPr id="52" name="Freeform 5"/>
          <p:cNvSpPr>
            <a:spLocks noChangeAspect="1"/>
          </p:cNvSpPr>
          <p:nvPr/>
        </p:nvSpPr>
        <p:spPr bwMode="auto">
          <a:xfrm>
            <a:off x="5594350" y="130651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headEnd/>
            <a:tailEnd/>
          </a:ln>
        </p:spPr>
        <p:txBody>
          <a:bodyPr/>
          <a:lstStyle/>
          <a:p>
            <a:endParaRPr lang="zh-CN" altLang="en-US"/>
          </a:p>
        </p:txBody>
      </p:sp>
      <p:cxnSp>
        <p:nvCxnSpPr>
          <p:cNvPr id="53" name="直接连接符 52"/>
          <p:cNvCxnSpPr>
            <a:cxnSpLocks noChangeShapeType="1"/>
          </p:cNvCxnSpPr>
          <p:nvPr/>
        </p:nvCxnSpPr>
        <p:spPr bwMode="auto">
          <a:xfrm>
            <a:off x="6245392" y="1242995"/>
            <a:ext cx="0" cy="528637"/>
          </a:xfrm>
          <a:prstGeom prst="line">
            <a:avLst/>
          </a:prstGeom>
          <a:noFill/>
          <a:ln w="9525" algn="ctr">
            <a:solidFill>
              <a:schemeClr val="accent1"/>
            </a:solidFill>
            <a:round/>
            <a:headEnd/>
            <a:tailEnd/>
          </a:ln>
        </p:spPr>
      </p:cxnSp>
      <p:sp>
        <p:nvSpPr>
          <p:cNvPr id="56" name="TextBox 55"/>
          <p:cNvSpPr txBox="1"/>
          <p:nvPr/>
        </p:nvSpPr>
        <p:spPr>
          <a:xfrm>
            <a:off x="6424613" y="1257502"/>
            <a:ext cx="3473450" cy="499624"/>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itchFamily="34" charset="0"/>
              <a:buNone/>
              <a:defRPr/>
            </a:pPr>
            <a:r>
              <a:rPr lang="zh-CN" altLang="en-US" dirty="0">
                <a:solidFill>
                  <a:schemeClr val="accent1"/>
                </a:solidFill>
              </a:rPr>
              <a:t>单元一　施工准备工作</a:t>
            </a:r>
          </a:p>
        </p:txBody>
      </p:sp>
      <p:sp>
        <p:nvSpPr>
          <p:cNvPr id="57" name="Freeform 5"/>
          <p:cNvSpPr>
            <a:spLocks noChangeAspect="1"/>
          </p:cNvSpPr>
          <p:nvPr/>
        </p:nvSpPr>
        <p:spPr bwMode="auto">
          <a:xfrm>
            <a:off x="5594350" y="2173038"/>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headEnd/>
            <a:tailEnd/>
          </a:ln>
        </p:spPr>
        <p:txBody>
          <a:bodyPr/>
          <a:lstStyle/>
          <a:p>
            <a:endParaRPr lang="zh-CN" altLang="en-US"/>
          </a:p>
        </p:txBody>
      </p:sp>
      <p:sp>
        <p:nvSpPr>
          <p:cNvPr id="59" name="TextBox 58"/>
          <p:cNvSpPr txBox="1"/>
          <p:nvPr/>
        </p:nvSpPr>
        <p:spPr>
          <a:xfrm>
            <a:off x="6424613" y="2085975"/>
            <a:ext cx="3671887" cy="498475"/>
          </a:xfrm>
          <a:prstGeom prst="rect">
            <a:avLst/>
          </a:prstGeom>
          <a:noFill/>
        </p:spPr>
        <p:txBody>
          <a:bodyPr>
            <a:spAutoFit/>
          </a:bodyPr>
          <a:lstStyle>
            <a:defPPr>
              <a:defRPr lang="zh-CN"/>
            </a:defPPr>
            <a:lvl1pPr>
              <a:lnSpc>
                <a:spcPct val="150000"/>
              </a:lnSpc>
              <a:defRPr sz="2000">
                <a:solidFill>
                  <a:schemeClr val="accent2"/>
                </a:solidFill>
                <a:latin typeface="+mn-ea"/>
                <a:ea typeface="+mn-ea"/>
              </a:defRPr>
            </a:lvl1pPr>
          </a:lstStyle>
          <a:p>
            <a:pPr>
              <a:buFont typeface="Arial" pitchFamily="34" charset="0"/>
              <a:buNone/>
              <a:defRPr/>
            </a:pPr>
            <a:r>
              <a:rPr lang="zh-CN" altLang="en-US" dirty="0">
                <a:solidFill>
                  <a:schemeClr val="accent1">
                    <a:lumMod val="50000"/>
                  </a:schemeClr>
                </a:solidFill>
              </a:rPr>
              <a:t>单元二　流水施工</a:t>
            </a:r>
            <a:endParaRPr lang="zh-CN" altLang="en-US" dirty="0">
              <a:solidFill>
                <a:schemeClr val="accent1"/>
              </a:solidFill>
            </a:endParaRPr>
          </a:p>
        </p:txBody>
      </p:sp>
      <p:sp>
        <p:nvSpPr>
          <p:cNvPr id="60" name="Freeform 5"/>
          <p:cNvSpPr>
            <a:spLocks noChangeAspect="1"/>
          </p:cNvSpPr>
          <p:nvPr/>
        </p:nvSpPr>
        <p:spPr bwMode="auto">
          <a:xfrm>
            <a:off x="5594350" y="2974975"/>
            <a:ext cx="496888" cy="496888"/>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w="9525">
            <a:noFill/>
            <a:round/>
            <a:headEnd/>
            <a:tailEnd/>
          </a:ln>
        </p:spPr>
        <p:txBody>
          <a:bodyPr/>
          <a:lstStyle/>
          <a:p>
            <a:endParaRPr lang="zh-CN" altLang="en-US"/>
          </a:p>
        </p:txBody>
      </p:sp>
      <p:sp>
        <p:nvSpPr>
          <p:cNvPr id="64" name="Freeform 5"/>
          <p:cNvSpPr>
            <a:spLocks noChangeAspect="1"/>
          </p:cNvSpPr>
          <p:nvPr/>
        </p:nvSpPr>
        <p:spPr bwMode="auto">
          <a:xfrm>
            <a:off x="5607635" y="3767638"/>
            <a:ext cx="496888" cy="55303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w="9525">
            <a:noFill/>
            <a:round/>
            <a:headEnd/>
            <a:tailEnd/>
          </a:ln>
        </p:spPr>
        <p:txBody>
          <a:bodyPr/>
          <a:lstStyle/>
          <a:p>
            <a:endParaRPr lang="zh-CN" altLang="en-US"/>
          </a:p>
        </p:txBody>
      </p:sp>
      <p:cxnSp>
        <p:nvCxnSpPr>
          <p:cNvPr id="67" name="直接连接符 66"/>
          <p:cNvCxnSpPr>
            <a:cxnSpLocks noChangeShapeType="1"/>
          </p:cNvCxnSpPr>
          <p:nvPr/>
        </p:nvCxnSpPr>
        <p:spPr bwMode="auto">
          <a:xfrm>
            <a:off x="6251909" y="2131763"/>
            <a:ext cx="0" cy="539750"/>
          </a:xfrm>
          <a:prstGeom prst="line">
            <a:avLst/>
          </a:prstGeom>
          <a:noFill/>
          <a:ln w="9525" algn="ctr">
            <a:solidFill>
              <a:schemeClr val="accent1"/>
            </a:solidFill>
            <a:round/>
            <a:headEnd/>
            <a:tailEnd/>
          </a:ln>
        </p:spPr>
      </p:cxnSp>
      <p:cxnSp>
        <p:nvCxnSpPr>
          <p:cNvPr id="68" name="直接连接符 67"/>
          <p:cNvCxnSpPr>
            <a:cxnSpLocks noChangeShapeType="1"/>
          </p:cNvCxnSpPr>
          <p:nvPr/>
        </p:nvCxnSpPr>
        <p:spPr bwMode="auto">
          <a:xfrm>
            <a:off x="6237371" y="2946400"/>
            <a:ext cx="0" cy="525463"/>
          </a:xfrm>
          <a:prstGeom prst="line">
            <a:avLst/>
          </a:prstGeom>
          <a:noFill/>
          <a:ln w="9525" algn="ctr">
            <a:solidFill>
              <a:schemeClr val="accent1"/>
            </a:solidFill>
            <a:round/>
            <a:headEnd/>
            <a:tailEnd/>
          </a:ln>
        </p:spPr>
      </p:cxnSp>
      <p:cxnSp>
        <p:nvCxnSpPr>
          <p:cNvPr id="69" name="直接连接符 68"/>
          <p:cNvCxnSpPr>
            <a:cxnSpLocks noChangeShapeType="1"/>
          </p:cNvCxnSpPr>
          <p:nvPr/>
        </p:nvCxnSpPr>
        <p:spPr bwMode="auto">
          <a:xfrm>
            <a:off x="6238875" y="3736975"/>
            <a:ext cx="0" cy="614363"/>
          </a:xfrm>
          <a:prstGeom prst="line">
            <a:avLst/>
          </a:prstGeom>
          <a:noFill/>
          <a:ln w="9525" algn="ctr">
            <a:solidFill>
              <a:schemeClr val="accent1"/>
            </a:solidFill>
            <a:round/>
            <a:headEnd/>
            <a:tailEnd/>
          </a:ln>
        </p:spPr>
      </p:cxnSp>
      <p:pic>
        <p:nvPicPr>
          <p:cNvPr id="72" name="Picture 2" descr="E:\我的文档\鼎.png"/>
          <p:cNvPicPr>
            <a:picLocks noChangeAspect="1" noChangeArrowheads="1"/>
          </p:cNvPicPr>
          <p:nvPr/>
        </p:nvPicPr>
        <p:blipFill>
          <a:blip r:embed="rId3" cstate="print"/>
          <a:srcRect/>
          <a:stretch>
            <a:fillRect/>
          </a:stretch>
        </p:blipFill>
        <p:spPr bwMode="auto">
          <a:xfrm>
            <a:off x="871538" y="2090738"/>
            <a:ext cx="3786187" cy="4021137"/>
          </a:xfrm>
          <a:prstGeom prst="rect">
            <a:avLst/>
          </a:prstGeom>
          <a:noFill/>
          <a:ln w="9525">
            <a:noFill/>
            <a:miter lim="800000"/>
            <a:headEnd/>
            <a:tailEnd/>
          </a:ln>
        </p:spPr>
      </p:pic>
      <p:sp>
        <p:nvSpPr>
          <p:cNvPr id="79" name="Freeform 5"/>
          <p:cNvSpPr>
            <a:spLocks noChangeAspect="1"/>
          </p:cNvSpPr>
          <p:nvPr/>
        </p:nvSpPr>
        <p:spPr bwMode="auto">
          <a:xfrm>
            <a:off x="5601493" y="4616450"/>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headEnd/>
            <a:tailEnd/>
          </a:ln>
        </p:spPr>
        <p:txBody>
          <a:bodyPr/>
          <a:lstStyle/>
          <a:p>
            <a:endParaRPr lang="zh-CN" altLang="en-US"/>
          </a:p>
        </p:txBody>
      </p:sp>
      <p:cxnSp>
        <p:nvCxnSpPr>
          <p:cNvPr id="80" name="直接连接符 79"/>
          <p:cNvCxnSpPr>
            <a:cxnSpLocks noChangeShapeType="1"/>
          </p:cNvCxnSpPr>
          <p:nvPr/>
        </p:nvCxnSpPr>
        <p:spPr bwMode="auto">
          <a:xfrm>
            <a:off x="6251909" y="4603750"/>
            <a:ext cx="0" cy="528638"/>
          </a:xfrm>
          <a:prstGeom prst="line">
            <a:avLst/>
          </a:prstGeom>
          <a:noFill/>
          <a:ln w="9525" algn="ctr">
            <a:solidFill>
              <a:schemeClr val="accent1"/>
            </a:solidFill>
            <a:round/>
            <a:headEnd/>
            <a:tailEnd/>
          </a:ln>
        </p:spPr>
      </p:cxnSp>
      <p:sp>
        <p:nvSpPr>
          <p:cNvPr id="81" name="Freeform 5"/>
          <p:cNvSpPr>
            <a:spLocks noChangeAspect="1"/>
          </p:cNvSpPr>
          <p:nvPr/>
        </p:nvSpPr>
        <p:spPr bwMode="auto">
          <a:xfrm>
            <a:off x="5635625" y="549116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headEnd/>
            <a:tailEnd/>
          </a:ln>
        </p:spPr>
        <p:txBody>
          <a:bodyPr/>
          <a:lstStyle/>
          <a:p>
            <a:endParaRPr lang="zh-CN" altLang="en-US"/>
          </a:p>
        </p:txBody>
      </p:sp>
      <p:cxnSp>
        <p:nvCxnSpPr>
          <p:cNvPr id="82" name="直接连接符 81"/>
          <p:cNvCxnSpPr>
            <a:cxnSpLocks noChangeShapeType="1"/>
          </p:cNvCxnSpPr>
          <p:nvPr/>
        </p:nvCxnSpPr>
        <p:spPr bwMode="auto">
          <a:xfrm>
            <a:off x="6246562" y="5354638"/>
            <a:ext cx="0" cy="539750"/>
          </a:xfrm>
          <a:prstGeom prst="line">
            <a:avLst/>
          </a:prstGeom>
          <a:noFill/>
          <a:ln w="9525" algn="ctr">
            <a:solidFill>
              <a:schemeClr val="accent1"/>
            </a:solidFill>
            <a:round/>
            <a:headEnd/>
            <a:tailEnd/>
          </a:ln>
        </p:spPr>
      </p:cxnSp>
      <p:sp>
        <p:nvSpPr>
          <p:cNvPr id="83" name="TextBox 82"/>
          <p:cNvSpPr txBox="1"/>
          <p:nvPr/>
        </p:nvSpPr>
        <p:spPr>
          <a:xfrm>
            <a:off x="6424613" y="3016250"/>
            <a:ext cx="2749550" cy="400050"/>
          </a:xfrm>
          <a:prstGeom prst="rect">
            <a:avLst/>
          </a:prstGeom>
          <a:noFill/>
        </p:spPr>
        <p:txBody>
          <a:bodyPr wrap="none">
            <a:spAutoFit/>
          </a:bodyPr>
          <a:lstStyle/>
          <a:p>
            <a:pPr>
              <a:buFont typeface="Arial" pitchFamily="34" charset="0"/>
              <a:buNone/>
              <a:defRPr/>
            </a:pPr>
            <a:r>
              <a:rPr lang="zh-CN" altLang="en-US" sz="2000" dirty="0">
                <a:solidFill>
                  <a:schemeClr val="accent1"/>
                </a:solidFill>
                <a:latin typeface="+mn-ea"/>
                <a:ea typeface="+mn-ea"/>
              </a:rPr>
              <a:t>单元三　网络计划技术</a:t>
            </a:r>
          </a:p>
        </p:txBody>
      </p:sp>
      <p:sp>
        <p:nvSpPr>
          <p:cNvPr id="84" name="TextBox 83"/>
          <p:cNvSpPr txBox="1"/>
          <p:nvPr/>
        </p:nvSpPr>
        <p:spPr>
          <a:xfrm>
            <a:off x="6424613" y="3592513"/>
            <a:ext cx="3005137" cy="615040"/>
          </a:xfrm>
          <a:prstGeom prst="rect">
            <a:avLst/>
          </a:prstGeom>
          <a:noFill/>
        </p:spPr>
        <p:txBody>
          <a:bodyPr>
            <a:spAutoFit/>
          </a:bodyPr>
          <a:lstStyle/>
          <a:p>
            <a:pPr>
              <a:lnSpc>
                <a:spcPct val="200000"/>
              </a:lnSpc>
              <a:buFont typeface="Arial" pitchFamily="34" charset="0"/>
              <a:buNone/>
              <a:defRPr/>
            </a:pPr>
            <a:r>
              <a:rPr lang="zh-CN" altLang="en-US" sz="2000" dirty="0">
                <a:solidFill>
                  <a:srgbClr val="FF0000"/>
                </a:solidFill>
                <a:latin typeface="+mn-ea"/>
                <a:ea typeface="+mn-ea"/>
              </a:rPr>
              <a:t>单元四　施工组织总设计</a:t>
            </a:r>
            <a:endParaRPr lang="en-US" altLang="zh-CN" sz="2000" dirty="0">
              <a:solidFill>
                <a:srgbClr val="FF0000"/>
              </a:solidFill>
              <a:latin typeface="+mn-ea"/>
              <a:ea typeface="+mn-ea"/>
            </a:endParaRPr>
          </a:p>
        </p:txBody>
      </p:sp>
      <p:sp>
        <p:nvSpPr>
          <p:cNvPr id="85" name="TextBox 84"/>
          <p:cNvSpPr txBox="1"/>
          <p:nvPr/>
        </p:nvSpPr>
        <p:spPr>
          <a:xfrm>
            <a:off x="6424613" y="4456113"/>
            <a:ext cx="4137025" cy="708025"/>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200000"/>
              </a:lnSpc>
              <a:buFont typeface="Arial" pitchFamily="34" charset="0"/>
              <a:buNone/>
              <a:defRPr/>
            </a:pPr>
            <a:r>
              <a:rPr lang="zh-CN" altLang="en-US" dirty="0">
                <a:solidFill>
                  <a:schemeClr val="accent1">
                    <a:lumMod val="50000"/>
                  </a:schemeClr>
                </a:solidFill>
              </a:rPr>
              <a:t>单元五　单位工程施工组织设计</a:t>
            </a:r>
            <a:endParaRPr lang="en-US" altLang="zh-CN" dirty="0">
              <a:solidFill>
                <a:schemeClr val="accent1">
                  <a:lumMod val="50000"/>
                </a:schemeClr>
              </a:solidFill>
            </a:endParaRPr>
          </a:p>
        </p:txBody>
      </p:sp>
      <p:sp>
        <p:nvSpPr>
          <p:cNvPr id="86" name="TextBox 85"/>
          <p:cNvSpPr txBox="1"/>
          <p:nvPr/>
        </p:nvSpPr>
        <p:spPr>
          <a:xfrm>
            <a:off x="6424613" y="5354638"/>
            <a:ext cx="4408487" cy="554037"/>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itchFamily="34" charset="0"/>
              <a:buNone/>
              <a:defRPr/>
            </a:pPr>
            <a:r>
              <a:rPr lang="zh-CN" altLang="en-US" dirty="0">
                <a:solidFill>
                  <a:schemeClr val="accent1">
                    <a:lumMod val="50000"/>
                  </a:schemeClr>
                </a:solidFill>
              </a:rPr>
              <a:t>单元六　单位工程施工组织设计实例</a:t>
            </a:r>
            <a:endParaRPr lang="zh-CN" altLang="en-US" dirty="0">
              <a:solidFill>
                <a:schemeClr val="accent1"/>
              </a:solidFill>
            </a:endParaRPr>
          </a:p>
        </p:txBody>
      </p:sp>
    </p:spTree>
    <p:extLst>
      <p:ext uri="{BB962C8B-B14F-4D97-AF65-F5344CB8AC3E}">
        <p14:creationId xmlns:p14="http://schemas.microsoft.com/office/powerpoint/2010/main" val="3003057490"/>
      </p:ext>
    </p:extLst>
  </p:cSld>
  <p:clrMapOvr>
    <a:masterClrMapping/>
  </p:clrMapOvr>
  <p:transition spd="slow" advTm="14932">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4988" y="2060848"/>
            <a:ext cx="3979217" cy="3139321"/>
          </a:xfrm>
          <a:prstGeom prst="rect">
            <a:avLst/>
          </a:prstGeom>
          <a:noFill/>
        </p:spPr>
        <p:txBody>
          <a:bodyPr wrap="square">
            <a:spAutoFit/>
          </a:bodyPr>
          <a:lstStyle/>
          <a:p>
            <a:pPr>
              <a:lnSpc>
                <a:spcPct val="150000"/>
              </a:lnSpc>
              <a:buFont typeface="Arial" pitchFamily="34" charset="0"/>
              <a:buNone/>
            </a:pPr>
            <a:r>
              <a:rPr lang="zh-CN" altLang="en-US" sz="2400" dirty="0" smtClean="0">
                <a:latin typeface="+mn-ea"/>
                <a:ea typeface="+mn-ea"/>
              </a:rPr>
              <a:t>二、确定施工管理组织机构</a:t>
            </a:r>
            <a:endParaRPr lang="en-US" altLang="zh-CN" sz="2400" dirty="0" smtClean="0">
              <a:latin typeface="+mn-ea"/>
              <a:ea typeface="+mn-ea"/>
            </a:endParaRPr>
          </a:p>
          <a:p>
            <a:pPr>
              <a:lnSpc>
                <a:spcPct val="150000"/>
              </a:lnSpc>
              <a:buFont typeface="Arial" pitchFamily="34" charset="0"/>
              <a:buNone/>
            </a:pPr>
            <a:r>
              <a:rPr lang="zh-CN" altLang="en-US" dirty="0" smtClean="0">
                <a:latin typeface="+mn-ea"/>
                <a:ea typeface="+mn-ea"/>
              </a:rPr>
              <a:t>（一）确定组织结构形式</a:t>
            </a:r>
            <a:endParaRPr lang="en-US" altLang="zh-CN" dirty="0" smtClean="0">
              <a:latin typeface="+mn-ea"/>
              <a:ea typeface="+mn-ea"/>
            </a:endParaRPr>
          </a:p>
          <a:p>
            <a:pPr>
              <a:lnSpc>
                <a:spcPct val="150000"/>
              </a:lnSpc>
              <a:buFont typeface="Arial" pitchFamily="34" charset="0"/>
              <a:buNone/>
            </a:pPr>
            <a:r>
              <a:rPr lang="zh-CN" altLang="en-US" dirty="0" smtClean="0">
                <a:latin typeface="+mn-ea"/>
                <a:ea typeface="+mn-ea"/>
              </a:rPr>
              <a:t>（二）制定岗位职责</a:t>
            </a:r>
            <a:endParaRPr lang="en-US" altLang="zh-CN" dirty="0" smtClean="0">
              <a:latin typeface="+mn-ea"/>
              <a:ea typeface="+mn-ea"/>
            </a:endParaRPr>
          </a:p>
          <a:p>
            <a:pPr>
              <a:lnSpc>
                <a:spcPct val="150000"/>
              </a:lnSpc>
              <a:buFont typeface="Arial" pitchFamily="34" charset="0"/>
              <a:buNone/>
            </a:pPr>
            <a:r>
              <a:rPr lang="zh-CN" altLang="en-US" dirty="0" smtClean="0">
                <a:latin typeface="+mn-ea"/>
                <a:ea typeface="+mn-ea"/>
              </a:rPr>
              <a:t>（三）选派管理人员</a:t>
            </a:r>
            <a:endParaRPr lang="en-US" altLang="zh-CN" dirty="0" smtClean="0">
              <a:latin typeface="+mn-ea"/>
              <a:ea typeface="+mn-ea"/>
            </a:endParaRPr>
          </a:p>
          <a:p>
            <a:pPr>
              <a:lnSpc>
                <a:spcPct val="150000"/>
              </a:lnSpc>
              <a:buFont typeface="Arial" pitchFamily="34" charset="0"/>
              <a:buNone/>
            </a:pPr>
            <a:r>
              <a:rPr lang="zh-CN" altLang="en-US" dirty="0" smtClean="0">
                <a:latin typeface="+mn-ea"/>
                <a:ea typeface="+mn-ea"/>
              </a:rPr>
              <a:t>具体如表所示。</a:t>
            </a:r>
            <a:endParaRPr lang="en-US" altLang="zh-CN" dirty="0" smtClean="0">
              <a:latin typeface="+mn-ea"/>
              <a:ea typeface="+mn-ea"/>
            </a:endParaRPr>
          </a:p>
          <a:p>
            <a:pPr>
              <a:lnSpc>
                <a:spcPct val="150000"/>
              </a:lnSpc>
              <a:buFont typeface="Arial" pitchFamily="34" charset="0"/>
              <a:buNone/>
            </a:pPr>
            <a:r>
              <a:rPr lang="zh-CN" altLang="en-US" dirty="0" smtClean="0">
                <a:latin typeface="+mn-ea"/>
                <a:ea typeface="+mn-ea"/>
              </a:rPr>
              <a:t>（四）制定施工管理工作程序、制度和考核标准</a:t>
            </a:r>
            <a:endParaRPr lang="en-US" altLang="zh-CN" dirty="0">
              <a:latin typeface="+mn-ea"/>
              <a:ea typeface="+mn-ea"/>
            </a:endParaRPr>
          </a:p>
        </p:txBody>
      </p:sp>
      <p:pic>
        <p:nvPicPr>
          <p:cNvPr id="183297" name="Picture 1" descr="C:\Users\Administrator\AppData\Roaming\Tencent\Users\1430847197\QQ\WinTemp\RichOle\4[~7_8R7SOX8AN(7OLH31DH.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14205" y="2708920"/>
            <a:ext cx="7439025" cy="1400175"/>
          </a:xfrm>
          <a:prstGeom prst="rect">
            <a:avLst/>
          </a:prstGeom>
          <a:noFill/>
        </p:spPr>
      </p:pic>
      <p:sp>
        <p:nvSpPr>
          <p:cNvPr id="9" name="矩形 8"/>
          <p:cNvSpPr/>
          <p:nvPr/>
        </p:nvSpPr>
        <p:spPr>
          <a:xfrm>
            <a:off x="6997834" y="2195572"/>
            <a:ext cx="1800493" cy="369332"/>
          </a:xfrm>
          <a:prstGeom prst="rect">
            <a:avLst/>
          </a:prstGeom>
        </p:spPr>
        <p:txBody>
          <a:bodyPr wrap="none">
            <a:spAutoFit/>
          </a:bodyPr>
          <a:lstStyle/>
          <a:p>
            <a:r>
              <a:rPr lang="zh-CN" altLang="en-US" dirty="0" smtClean="0"/>
              <a:t>管理人员明细表</a:t>
            </a:r>
            <a:endParaRPr lang="zh-CN" altLang="en-US" dirty="0"/>
          </a:p>
        </p:txBody>
      </p:sp>
      <p:sp>
        <p:nvSpPr>
          <p:cNvPr id="8" name="TextBox 54"/>
          <p:cNvSpPr txBox="1">
            <a:spLocks noChangeArrowheads="1"/>
          </p:cNvSpPr>
          <p:nvPr/>
        </p:nvSpPr>
        <p:spPr bwMode="auto">
          <a:xfrm>
            <a:off x="1398588" y="128454"/>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施工总体部署</a:t>
            </a:r>
            <a:endParaRPr lang="zh-CN" altLang="en-US" dirty="0">
              <a:solidFill>
                <a:schemeClr val="accent2"/>
              </a:solidFill>
              <a:latin typeface="+mn-ea"/>
              <a:ea typeface="+mn-ea"/>
            </a:endParaRPr>
          </a:p>
        </p:txBody>
      </p:sp>
      <p:sp>
        <p:nvSpPr>
          <p:cNvPr id="11" name="TextBox 55"/>
          <p:cNvSpPr txBox="1">
            <a:spLocks noChangeArrowheads="1"/>
          </p:cNvSpPr>
          <p:nvPr/>
        </p:nvSpPr>
        <p:spPr bwMode="auto">
          <a:xfrm>
            <a:off x="-313457" y="1383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2233895"/>
            <a:ext cx="5905500" cy="3139321"/>
          </a:xfrm>
          <a:prstGeom prst="rect">
            <a:avLst/>
          </a:prstGeom>
          <a:noFill/>
        </p:spPr>
        <p:txBody>
          <a:bodyPr>
            <a:spAutoFit/>
          </a:bodyPr>
          <a:lstStyle/>
          <a:p>
            <a:pPr>
              <a:lnSpc>
                <a:spcPct val="150000"/>
              </a:lnSpc>
              <a:buFont typeface="Arial" pitchFamily="34" charset="0"/>
              <a:buNone/>
            </a:pPr>
            <a:r>
              <a:rPr lang="zh-CN" altLang="en-US" sz="2400" dirty="0">
                <a:latin typeface="+mn-ea"/>
                <a:ea typeface="+mn-ea"/>
              </a:rPr>
              <a:t>三</a:t>
            </a:r>
            <a:r>
              <a:rPr lang="zh-CN" altLang="en-US" sz="2400" dirty="0" smtClean="0">
                <a:latin typeface="+mn-ea"/>
                <a:ea typeface="+mn-ea"/>
              </a:rPr>
              <a:t>、确定工程开展程序</a:t>
            </a:r>
            <a:r>
              <a:rPr lang="zh-CN" altLang="en-US" dirty="0">
                <a:latin typeface="+mn-ea"/>
                <a:ea typeface="+mn-ea"/>
              </a:rPr>
              <a:t/>
            </a:r>
            <a:br>
              <a:rPr lang="zh-CN" altLang="en-US" dirty="0">
                <a:latin typeface="+mn-ea"/>
                <a:ea typeface="+mn-ea"/>
              </a:rPr>
            </a:br>
            <a:endParaRPr lang="en-US" altLang="zh-CN" dirty="0" smtClean="0">
              <a:latin typeface="+mn-ea"/>
              <a:ea typeface="+mn-ea"/>
            </a:endParaRPr>
          </a:p>
          <a:p>
            <a:pPr>
              <a:lnSpc>
                <a:spcPct val="150000"/>
              </a:lnSpc>
              <a:buFont typeface="Arial" pitchFamily="34" charset="0"/>
              <a:buNone/>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）根据项目施工总目标的要求，确定项目分阶段（期）交付的计划。</a:t>
            </a:r>
            <a:endParaRPr lang="en-US" altLang="zh-CN" dirty="0" smtClean="0">
              <a:latin typeface="+mn-ea"/>
              <a:ea typeface="+mn-ea"/>
            </a:endParaRPr>
          </a:p>
          <a:p>
            <a:pPr>
              <a:lnSpc>
                <a:spcPct val="150000"/>
              </a:lnSpc>
              <a:buFont typeface="Arial" pitchFamily="34" charset="0"/>
              <a:buNone/>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）确定项目分阶段（期）施工的合理顺序及空间组织形式。</a:t>
            </a:r>
            <a:r>
              <a:rPr lang="zh-CN" altLang="en-US" dirty="0">
                <a:latin typeface="+mn-ea"/>
                <a:ea typeface="+mn-ea"/>
              </a:rPr>
              <a:t/>
            </a:r>
            <a:br>
              <a:rPr lang="zh-CN" altLang="en-US" dirty="0">
                <a:latin typeface="+mn-ea"/>
                <a:ea typeface="+mn-ea"/>
              </a:rPr>
            </a:br>
            <a:endParaRPr lang="en-US" altLang="zh-CN" dirty="0">
              <a:latin typeface="+mn-ea"/>
              <a:ea typeface="+mn-ea"/>
            </a:endParaRPr>
          </a:p>
        </p:txBody>
      </p:sp>
      <p:pic>
        <p:nvPicPr>
          <p:cNvPr id="7170" name="Picture 2"/>
          <p:cNvPicPr>
            <a:picLocks noChangeAspect="1" noChangeArrowheads="1"/>
          </p:cNvPicPr>
          <p:nvPr/>
        </p:nvPicPr>
        <p:blipFill>
          <a:blip r:embed="rId3" cstate="print"/>
          <a:srcRect/>
          <a:stretch>
            <a:fillRect/>
          </a:stretch>
        </p:blipFill>
        <p:spPr bwMode="auto">
          <a:xfrm>
            <a:off x="481757" y="2204864"/>
            <a:ext cx="4113235" cy="3066852"/>
          </a:xfrm>
          <a:prstGeom prst="rect">
            <a:avLst/>
          </a:prstGeom>
          <a:noFill/>
          <a:ln w="9525">
            <a:noFill/>
            <a:miter lim="800000"/>
            <a:headEnd/>
            <a:tailEnd/>
          </a:ln>
        </p:spPr>
      </p:pic>
      <p:sp>
        <p:nvSpPr>
          <p:cNvPr id="8" name="TextBox 54"/>
          <p:cNvSpPr txBox="1">
            <a:spLocks noChangeArrowheads="1"/>
          </p:cNvSpPr>
          <p:nvPr/>
        </p:nvSpPr>
        <p:spPr bwMode="auto">
          <a:xfrm>
            <a:off x="1398588" y="128454"/>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施工总体部署</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3457" y="1383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4926" y="1801847"/>
            <a:ext cx="4721448" cy="3139321"/>
          </a:xfrm>
          <a:prstGeom prst="rect">
            <a:avLst/>
          </a:prstGeom>
          <a:noFill/>
        </p:spPr>
        <p:txBody>
          <a:bodyPr wrap="square">
            <a:spAutoFit/>
          </a:bodyPr>
          <a:lstStyle/>
          <a:p>
            <a:pPr>
              <a:lnSpc>
                <a:spcPct val="150000"/>
              </a:lnSpc>
            </a:pPr>
            <a:r>
              <a:rPr lang="zh-CN" altLang="en-US" sz="2400" dirty="0">
                <a:latin typeface="+mn-ea"/>
                <a:ea typeface="+mn-ea"/>
              </a:rPr>
              <a:t>四</a:t>
            </a:r>
            <a:r>
              <a:rPr lang="zh-CN" altLang="en-US" sz="2400" dirty="0" smtClean="0">
                <a:latin typeface="+mn-ea"/>
                <a:ea typeface="+mn-ea"/>
              </a:rPr>
              <a:t>、明确主要施工方法</a:t>
            </a:r>
            <a:r>
              <a:rPr lang="zh-CN" altLang="en-US" dirty="0">
                <a:latin typeface="+mn-ea"/>
                <a:ea typeface="+mn-ea"/>
              </a:rPr>
              <a:t/>
            </a:r>
            <a:br>
              <a:rPr lang="zh-CN" altLang="en-US" dirty="0">
                <a:latin typeface="+mn-ea"/>
                <a:ea typeface="+mn-ea"/>
              </a:rPr>
            </a:br>
            <a:r>
              <a:rPr lang="zh-CN" altLang="en-US" dirty="0" smtClean="0">
                <a:latin typeface="+mn-ea"/>
                <a:ea typeface="+mn-ea"/>
              </a:rPr>
              <a:t>施工组织总设计应对两个方面的主要施工方法进行简要说明。一是项目设计的单位（子单位）工程和主要分部分项工程所采用的施工方法；；二是脚手架工程、起重吊装工程、临时用水用电工程、季节性施工等专项工程所采用的施工方法。</a:t>
            </a:r>
            <a:endParaRPr lang="en-US" altLang="zh-CN" dirty="0" smtClean="0">
              <a:latin typeface="+mn-ea"/>
              <a:ea typeface="+mn-ea"/>
            </a:endParaRPr>
          </a:p>
        </p:txBody>
      </p:sp>
      <p:sp>
        <p:nvSpPr>
          <p:cNvPr id="8" name="Rectangle 18"/>
          <p:cNvSpPr>
            <a:spLocks noChangeArrowheads="1"/>
          </p:cNvSpPr>
          <p:nvPr/>
        </p:nvSpPr>
        <p:spPr bwMode="auto">
          <a:xfrm>
            <a:off x="7137400" y="995363"/>
            <a:ext cx="4205288" cy="5370512"/>
          </a:xfrm>
          <a:prstGeom prst="rect">
            <a:avLst/>
          </a:prstGeom>
          <a:blipFill dpi="0" rotWithShape="1">
            <a:blip r:embed="rId3" cstate="print"/>
            <a:srcRect/>
            <a:stretch>
              <a:fillRect/>
            </a:stretch>
          </a:blipFill>
          <a:ln w="9525">
            <a:noFill/>
            <a:miter lim="800000"/>
            <a:headEnd/>
            <a:tailEnd/>
          </a:ln>
        </p:spPr>
        <p:txBody>
          <a:bodyPr/>
          <a:lstStyle/>
          <a:p>
            <a:pPr>
              <a:buFont typeface="Arial" pitchFamily="34" charset="0"/>
              <a:buNone/>
            </a:pPr>
            <a:endParaRPr lang="zh-CN" altLang="en-US"/>
          </a:p>
        </p:txBody>
      </p:sp>
      <p:sp>
        <p:nvSpPr>
          <p:cNvPr id="9" name="TextBox 54"/>
          <p:cNvSpPr txBox="1">
            <a:spLocks noChangeArrowheads="1"/>
          </p:cNvSpPr>
          <p:nvPr/>
        </p:nvSpPr>
        <p:spPr bwMode="auto">
          <a:xfrm>
            <a:off x="1398588" y="128454"/>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施工总体部署</a:t>
            </a:r>
            <a:endParaRPr lang="zh-CN" altLang="en-US" dirty="0">
              <a:solidFill>
                <a:schemeClr val="accent2"/>
              </a:solidFill>
              <a:latin typeface="+mn-ea"/>
              <a:ea typeface="+mn-ea"/>
            </a:endParaRPr>
          </a:p>
        </p:txBody>
      </p:sp>
      <p:sp>
        <p:nvSpPr>
          <p:cNvPr id="10" name="TextBox 55"/>
          <p:cNvSpPr txBox="1">
            <a:spLocks noChangeArrowheads="1"/>
          </p:cNvSpPr>
          <p:nvPr/>
        </p:nvSpPr>
        <p:spPr bwMode="auto">
          <a:xfrm>
            <a:off x="-313457" y="1383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89869" y="1338148"/>
            <a:ext cx="9217571" cy="4755148"/>
          </a:xfrm>
          <a:prstGeom prst="rect">
            <a:avLst/>
          </a:prstGeom>
          <a:noFill/>
        </p:spPr>
        <p:txBody>
          <a:bodyPr wrap="square">
            <a:spAutoFit/>
          </a:bodyPr>
          <a:lstStyle/>
          <a:p>
            <a:pPr>
              <a:lnSpc>
                <a:spcPct val="150000"/>
              </a:lnSpc>
            </a:pPr>
            <a:r>
              <a:rPr lang="zh-CN" altLang="en-US" sz="2000" dirty="0" smtClean="0">
                <a:latin typeface="+mn-ea"/>
                <a:ea typeface="+mn-ea"/>
              </a:rPr>
              <a:t>五、明确施工任务划分与组织安排</a:t>
            </a:r>
            <a:endParaRPr lang="en-US" altLang="zh-CN" sz="2000" dirty="0" smtClean="0">
              <a:latin typeface="+mn-ea"/>
              <a:ea typeface="+mn-ea"/>
            </a:endParaRPr>
          </a:p>
          <a:p>
            <a:pPr>
              <a:lnSpc>
                <a:spcPct val="150000"/>
              </a:lnSpc>
            </a:pPr>
            <a:r>
              <a:rPr lang="zh-CN" altLang="en-US" dirty="0" smtClean="0">
                <a:latin typeface="+mn-ea"/>
                <a:ea typeface="+mn-ea"/>
              </a:rPr>
              <a:t>在已明确项目组织结构的规模、形式，且确定了施工现场项目部领导班子和职能部门及人员之后，应划分各参与施工单位的施工任务，对主要分包项目施工单位的资质和能力应提出明确要求，明确总包与分包单位的分工范围和交叉施工内容，以及各施工单位之间的协作关系，划分施工阶段，确定各施工单位分期分批的主导施工项目和穿插施工项目。</a:t>
            </a:r>
            <a:endParaRPr lang="en-US" altLang="zh-CN" dirty="0" smtClean="0">
              <a:latin typeface="+mn-ea"/>
              <a:ea typeface="+mn-ea"/>
            </a:endParaRPr>
          </a:p>
          <a:p>
            <a:pPr>
              <a:lnSpc>
                <a:spcPct val="150000"/>
              </a:lnSpc>
            </a:pPr>
            <a:endParaRPr lang="zh-CN" altLang="en-US" dirty="0" smtClean="0">
              <a:latin typeface="+mn-ea"/>
              <a:ea typeface="+mn-ea"/>
            </a:endParaRPr>
          </a:p>
          <a:p>
            <a:pPr>
              <a:lnSpc>
                <a:spcPct val="150000"/>
              </a:lnSpc>
            </a:pPr>
            <a:r>
              <a:rPr lang="zh-CN" altLang="en-US" sz="2000" dirty="0" smtClean="0">
                <a:latin typeface="+mn-ea"/>
                <a:ea typeface="+mn-ea"/>
              </a:rPr>
              <a:t>六、有关工程施工重点与难点的说明</a:t>
            </a:r>
          </a:p>
          <a:p>
            <a:pPr>
              <a:lnSpc>
                <a:spcPct val="150000"/>
              </a:lnSpc>
            </a:pPr>
            <a:r>
              <a:rPr lang="zh-CN" altLang="en-US" dirty="0" smtClean="0">
                <a:latin typeface="+mn-ea"/>
                <a:ea typeface="+mn-ea"/>
              </a:rPr>
              <a:t>应根据工程项目的特点和地理位置，对项目施工的重点和难点进行简要分析，并提出重点与难点项目的施工要求。对于项目施工中开发和使用的新材料、新技术、新方法应做出部署，明确验收程序和要求。</a:t>
            </a:r>
            <a:r>
              <a:rPr lang="zh-CN" altLang="en-US" dirty="0">
                <a:latin typeface="+mn-ea"/>
                <a:ea typeface="+mn-ea"/>
              </a:rPr>
              <a:t/>
            </a:r>
            <a:br>
              <a:rPr lang="zh-CN" altLang="en-US" dirty="0">
                <a:latin typeface="+mn-ea"/>
                <a:ea typeface="+mn-ea"/>
              </a:rPr>
            </a:br>
            <a:endParaRPr lang="en-US" altLang="zh-CN" dirty="0">
              <a:latin typeface="+mn-ea"/>
              <a:ea typeface="+mn-ea"/>
            </a:endParaRPr>
          </a:p>
        </p:txBody>
      </p:sp>
      <p:sp>
        <p:nvSpPr>
          <p:cNvPr id="8" name="TextBox 54"/>
          <p:cNvSpPr txBox="1">
            <a:spLocks noChangeArrowheads="1"/>
          </p:cNvSpPr>
          <p:nvPr/>
        </p:nvSpPr>
        <p:spPr bwMode="auto">
          <a:xfrm>
            <a:off x="1398588" y="128454"/>
            <a:ext cx="5041900" cy="369332"/>
          </a:xfrm>
          <a:prstGeom prst="rect">
            <a:avLst/>
          </a:prstGeom>
          <a:noFill/>
          <a:ln w="9525">
            <a:noFill/>
            <a:miter lim="800000"/>
            <a:headEnd/>
            <a:tailEnd/>
          </a:ln>
        </p:spPr>
        <p:txBody>
          <a:bodyPr>
            <a:spAutoFit/>
          </a:bodyPr>
          <a:lstStyle/>
          <a:p>
            <a:pPr marL="0" lvl="1">
              <a:buFont typeface="Arial" pitchFamily="34" charset="0"/>
              <a:buNone/>
              <a:defRPr/>
            </a:pPr>
            <a:r>
              <a:rPr lang="zh-CN" altLang="en-US" dirty="0" smtClean="0">
                <a:solidFill>
                  <a:schemeClr val="accent2"/>
                </a:solidFill>
                <a:latin typeface="+mn-ea"/>
                <a:ea typeface="+mn-ea"/>
              </a:rPr>
              <a:t>施工总体部署</a:t>
            </a:r>
            <a:endParaRPr lang="zh-CN" altLang="en-US" dirty="0">
              <a:solidFill>
                <a:schemeClr val="accent2"/>
              </a:solidFill>
              <a:latin typeface="+mn-ea"/>
              <a:ea typeface="+mn-ea"/>
            </a:endParaRPr>
          </a:p>
        </p:txBody>
      </p:sp>
      <p:sp>
        <p:nvSpPr>
          <p:cNvPr id="9" name="TextBox 55"/>
          <p:cNvSpPr txBox="1">
            <a:spLocks noChangeArrowheads="1"/>
          </p:cNvSpPr>
          <p:nvPr/>
        </p:nvSpPr>
        <p:spPr bwMode="auto">
          <a:xfrm>
            <a:off x="-313457" y="1383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4</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3434085" y="2132013"/>
            <a:ext cx="4134465" cy="769441"/>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smtClean="0">
                <a:latin typeface="+mn-ea"/>
                <a:ea typeface="+mn-ea"/>
              </a:rPr>
              <a:t>施工总进度计划</a:t>
            </a:r>
            <a:endParaRPr lang="zh-CN" altLang="en-US" sz="4400" dirty="0">
              <a:latin typeface="+mn-ea"/>
              <a:ea typeface="+mn-ea"/>
              <a:cs typeface="华文细黑"/>
            </a:endParaRPr>
          </a:p>
        </p:txBody>
      </p:sp>
      <p:sp>
        <p:nvSpPr>
          <p:cNvPr id="9" name="文本框 9"/>
          <p:cNvSpPr txBox="1">
            <a:spLocks noChangeArrowheads="1"/>
          </p:cNvSpPr>
          <p:nvPr/>
        </p:nvSpPr>
        <p:spPr bwMode="auto">
          <a:xfrm>
            <a:off x="1633538" y="4379913"/>
            <a:ext cx="6153150" cy="1197572"/>
          </a:xfrm>
          <a:prstGeom prst="rect">
            <a:avLst/>
          </a:prstGeom>
          <a:noFill/>
          <a:ln w="9525">
            <a:noFill/>
            <a:miter lim="800000"/>
            <a:headEnd/>
            <a:tailEnd/>
          </a:ln>
        </p:spPr>
        <p:txBody>
          <a:bodyPr lIns="0" tIns="0" rIns="0" bIns="0">
            <a:spAutoFit/>
          </a:bodyPr>
          <a:lstStyle/>
          <a:p>
            <a:pPr>
              <a:lnSpc>
                <a:spcPct val="150000"/>
              </a:lnSpc>
            </a:pPr>
            <a:r>
              <a:rPr lang="zh-CN" altLang="en-US" dirty="0" smtClean="0">
                <a:latin typeface="+mn-ea"/>
                <a:ea typeface="+mn-ea"/>
              </a:rPr>
              <a:t>掌握施工总进度计划的内容，掌握施工总进度计划的编制步骤和方法，熟悉保证施工总进度计划实施的措施，会编制施工总进度计划。</a:t>
            </a:r>
            <a:endParaRPr lang="zh-CN" altLang="en-US" dirty="0">
              <a:latin typeface="+mn-ea"/>
              <a:ea typeface="+mn-ea"/>
            </a:endParaRPr>
          </a:p>
        </p:txBody>
      </p:sp>
      <p:grpSp>
        <p:nvGrpSpPr>
          <p:cNvPr id="25" name="组合 24"/>
          <p:cNvGrpSpPr>
            <a:grpSpLocks/>
          </p:cNvGrpSpPr>
          <p:nvPr/>
        </p:nvGrpSpPr>
        <p:grpSpPr bwMode="auto">
          <a:xfrm>
            <a:off x="9663113" y="4430713"/>
            <a:ext cx="1906587" cy="696912"/>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66570" name="TextBox 28"/>
            <p:cNvSpPr txBox="1">
              <a:spLocks noChangeArrowheads="1"/>
            </p:cNvSpPr>
            <p:nvPr/>
          </p:nvSpPr>
          <p:spPr bwMode="auto">
            <a:xfrm>
              <a:off x="2143336" y="2022657"/>
              <a:ext cx="2536371" cy="457200"/>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66572" name="Text Box 12"/>
          <p:cNvSpPr txBox="1">
            <a:spLocks noChangeArrowheads="1"/>
          </p:cNvSpPr>
          <p:nvPr/>
        </p:nvSpPr>
        <p:spPr bwMode="auto">
          <a:xfrm>
            <a:off x="985813" y="908720"/>
            <a:ext cx="3151187" cy="1431925"/>
          </a:xfrm>
          <a:prstGeom prst="rect">
            <a:avLst/>
          </a:prstGeom>
          <a:noFill/>
          <a:ln w="9525">
            <a:noFill/>
            <a:miter lim="800000"/>
            <a:headEnd/>
            <a:tailEnd/>
          </a:ln>
          <a:effectLst/>
        </p:spPr>
        <p:txBody>
          <a:bodyPr>
            <a:spAutoFit/>
          </a:bodyPr>
          <a:lstStyle/>
          <a:p>
            <a:pPr>
              <a:spcBef>
                <a:spcPct val="50000"/>
              </a:spcBef>
            </a:pPr>
            <a:r>
              <a:rPr lang="zh-CN" altLang="en-US" sz="4400" dirty="0">
                <a:latin typeface="微软雅黑" pitchFamily="34" charset="-122"/>
                <a:ea typeface="微软雅黑" pitchFamily="34" charset="-122"/>
              </a:rPr>
              <a:t>学习任务 </a:t>
            </a:r>
            <a:r>
              <a:rPr lang="en-US" altLang="zh-CN" sz="4400" dirty="0">
                <a:latin typeface="微软雅黑" pitchFamily="34" charset="-122"/>
                <a:ea typeface="微软雅黑" pitchFamily="34" charset="-122"/>
              </a:rPr>
              <a:t>4 </a:t>
            </a:r>
            <a:br>
              <a:rPr lang="en-US" altLang="zh-CN" sz="4400" dirty="0">
                <a:latin typeface="微软雅黑" pitchFamily="34" charset="-122"/>
                <a:ea typeface="微软雅黑" pitchFamily="34" charset="-122"/>
              </a:rPr>
            </a:br>
            <a:endParaRPr lang="zh-CN" altLang="en-US" sz="4400" dirty="0">
              <a:latin typeface="微软雅黑" pitchFamily="34" charset="-122"/>
              <a:ea typeface="微软雅黑" pitchFamily="34" charset="-122"/>
            </a:endParaRPr>
          </a:p>
        </p:txBody>
      </p:sp>
    </p:spTree>
  </p:cSld>
  <p:clrMapOvr>
    <a:masterClrMapping/>
  </p:clrMapOvr>
  <p:transition spd="slow" advClick="0" advTm="6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90663" y="2060848"/>
            <a:ext cx="2332037" cy="2287137"/>
          </a:xfrm>
          <a:prstGeom prst="rect">
            <a:avLst/>
          </a:prstGeom>
        </p:spPr>
        <p:txBody>
          <a:bodyPr lIns="131420" tIns="65709" rIns="131420" bIns="65709">
            <a:spAutoFit/>
          </a:bodyPr>
          <a:lstStyle/>
          <a:p>
            <a:pPr algn="ctr">
              <a:buFont typeface="Arial" pitchFamily="34" charset="0"/>
              <a:buNone/>
            </a:pPr>
            <a:r>
              <a:rPr lang="zh-CN" altLang="en-US" sz="2800" dirty="0">
                <a:solidFill>
                  <a:schemeClr val="accent2"/>
                </a:solidFill>
                <a:latin typeface="+mn-ea"/>
                <a:ea typeface="+mn-ea"/>
              </a:rPr>
              <a:t>一</a:t>
            </a:r>
            <a:r>
              <a:rPr lang="zh-CN" altLang="en-US" sz="2800" dirty="0" smtClean="0">
                <a:solidFill>
                  <a:schemeClr val="accent2"/>
                </a:solidFill>
                <a:latin typeface="+mn-ea"/>
                <a:ea typeface="+mn-ea"/>
              </a:rPr>
              <a:t>、施工总进度计划的编制内容和原则</a:t>
            </a:r>
            <a:r>
              <a:rPr lang="zh-CN" altLang="en-US" sz="2800" dirty="0">
                <a:solidFill>
                  <a:schemeClr val="accent2"/>
                </a:solidFill>
                <a:latin typeface="+mn-ea"/>
                <a:ea typeface="+mn-ea"/>
              </a:rPr>
              <a:t/>
            </a:r>
            <a:br>
              <a:rPr lang="zh-CN" altLang="en-US" sz="2800" dirty="0">
                <a:solidFill>
                  <a:schemeClr val="accent2"/>
                </a:solidFill>
                <a:latin typeface="+mn-ea"/>
                <a:ea typeface="+mn-ea"/>
              </a:rPr>
            </a:br>
            <a:endParaRPr lang="en-US" altLang="zh-CN" sz="2800" dirty="0">
              <a:solidFill>
                <a:schemeClr val="accent2"/>
              </a:solidFill>
              <a:latin typeface="+mn-ea"/>
              <a:ea typeface="+mn-ea"/>
            </a:endParaRPr>
          </a:p>
        </p:txBody>
      </p:sp>
      <p:sp>
        <p:nvSpPr>
          <p:cNvPr id="71" name="文本框 7"/>
          <p:cNvSpPr txBox="1">
            <a:spLocks noChangeArrowheads="1"/>
          </p:cNvSpPr>
          <p:nvPr/>
        </p:nvSpPr>
        <p:spPr bwMode="auto">
          <a:xfrm>
            <a:off x="4946253" y="1196752"/>
            <a:ext cx="6192688" cy="5256584"/>
          </a:xfrm>
          <a:prstGeom prst="rect">
            <a:avLst/>
          </a:prstGeom>
          <a:noFill/>
          <a:ln>
            <a:noFill/>
          </a:ln>
          <a:extLst/>
        </p:spPr>
        <p:txBody>
          <a:bodyPr lIns="131420" tIns="65709" rIns="131420" bIns="65709"/>
          <a:lstStyle/>
          <a:p>
            <a:pPr>
              <a:lnSpc>
                <a:spcPct val="150000"/>
              </a:lnSpc>
              <a:buFont typeface="Arial" pitchFamily="34" charset="0"/>
              <a:buNone/>
            </a:pPr>
            <a:r>
              <a:rPr lang="zh-CN" altLang="en-US" dirty="0" smtClean="0">
                <a:latin typeface="+mn-ea"/>
                <a:ea typeface="+mn-ea"/>
              </a:rPr>
              <a:t>（一）基本要求</a:t>
            </a:r>
            <a:endParaRPr lang="en-US" altLang="zh-CN" dirty="0" smtClean="0">
              <a:latin typeface="+mn-ea"/>
              <a:ea typeface="+mn-ea"/>
            </a:endParaRPr>
          </a:p>
          <a:p>
            <a:pPr>
              <a:lnSpc>
                <a:spcPct val="150000"/>
              </a:lnSpc>
            </a:pPr>
            <a:r>
              <a:rPr lang="zh-CN" altLang="en-US" dirty="0" smtClean="0">
                <a:latin typeface="+mn-ea"/>
                <a:ea typeface="+mn-ea"/>
              </a:rPr>
              <a:t>编制施工总进度计划的基本要求是：保证拟建工程在规定的期限内完成，发挥投资</a:t>
            </a:r>
          </a:p>
          <a:p>
            <a:pPr>
              <a:lnSpc>
                <a:spcPct val="150000"/>
              </a:lnSpc>
            </a:pPr>
            <a:r>
              <a:rPr lang="zh-CN" altLang="en-US" dirty="0" smtClean="0">
                <a:latin typeface="+mn-ea"/>
                <a:ea typeface="+mn-ea"/>
              </a:rPr>
              <a:t>效益、施工的连续性和均衡性，节约施工费用。</a:t>
            </a:r>
            <a:endParaRPr lang="en-US" altLang="zh-CN" dirty="0" smtClean="0">
              <a:latin typeface="+mn-ea"/>
              <a:ea typeface="+mn-ea"/>
            </a:endParaRPr>
          </a:p>
          <a:p>
            <a:pPr>
              <a:lnSpc>
                <a:spcPct val="150000"/>
              </a:lnSpc>
            </a:pPr>
            <a:r>
              <a:rPr lang="zh-CN" altLang="en-US" dirty="0" smtClean="0">
                <a:latin typeface="+mn-ea"/>
                <a:ea typeface="+mn-ea"/>
              </a:rPr>
              <a:t>（二）编制内容</a:t>
            </a:r>
            <a:endParaRPr lang="en-US" altLang="zh-CN" dirty="0" smtClean="0">
              <a:latin typeface="+mn-ea"/>
              <a:ea typeface="+mn-ea"/>
            </a:endParaRPr>
          </a:p>
          <a:p>
            <a:pPr>
              <a:lnSpc>
                <a:spcPct val="150000"/>
              </a:lnSpc>
            </a:pPr>
            <a:r>
              <a:rPr lang="zh-CN" altLang="en-US" dirty="0" smtClean="0">
                <a:latin typeface="+mn-ea"/>
                <a:ea typeface="+mn-ea"/>
              </a:rPr>
              <a:t>（三）编制原则</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）合理安排施工顺序，在保证人力、物力、财力消耗最少的情况下，按规定工期完成施工任务。</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）在安排全年度工程任务时，要尽可能按季度均匀分配基本建设投资。</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）采用合理的施工组织方法，使建设项目的施工保持连续、均衡、有节奏地进行。</a:t>
            </a:r>
            <a:endParaRPr lang="zh-CN" altLang="en-US" dirty="0">
              <a:latin typeface="+mn-ea"/>
              <a:ea typeface="+mn-ea"/>
            </a:endParaRPr>
          </a:p>
        </p:txBody>
      </p:sp>
      <p:sp>
        <p:nvSpPr>
          <p:cNvPr id="55" name="TextBox 54"/>
          <p:cNvSpPr txBox="1">
            <a:spLocks noChangeArrowheads="1"/>
          </p:cNvSpPr>
          <p:nvPr/>
        </p:nvSpPr>
        <p:spPr bwMode="auto">
          <a:xfrm>
            <a:off x="1431925" y="12838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施工总进度计划</a:t>
            </a:r>
            <a:endParaRPr lang="zh-CN" altLang="en-US" dirty="0">
              <a:solidFill>
                <a:schemeClr val="accent2"/>
              </a:solidFill>
              <a:latin typeface="+mn-ea"/>
              <a:ea typeface="+mn-ea"/>
              <a:cs typeface="华文细黑"/>
            </a:endParaRPr>
          </a:p>
        </p:txBody>
      </p:sp>
      <p:sp>
        <p:nvSpPr>
          <p:cNvPr id="12" name="TextBox 55"/>
          <p:cNvSpPr txBox="1">
            <a:spLocks noChangeArrowheads="1"/>
          </p:cNvSpPr>
          <p:nvPr/>
        </p:nvSpPr>
        <p:spPr bwMode="auto">
          <a:xfrm>
            <a:off x="-281824" y="1437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Box 5"/>
          <p:cNvSpPr txBox="1">
            <a:spLocks noChangeArrowheads="1"/>
          </p:cNvSpPr>
          <p:nvPr/>
        </p:nvSpPr>
        <p:spPr bwMode="auto">
          <a:xfrm>
            <a:off x="4586213" y="2132856"/>
            <a:ext cx="6962960" cy="3000821"/>
          </a:xfrm>
          <a:prstGeom prst="rect">
            <a:avLst/>
          </a:prstGeom>
          <a:noFill/>
          <a:ln w="9525">
            <a:noFill/>
            <a:miter lim="800000"/>
            <a:headEnd/>
            <a:tailEnd/>
          </a:ln>
        </p:spPr>
        <p:txBody>
          <a:bodyPr wrap="square">
            <a:spAutoFit/>
          </a:bodyPr>
          <a:lstStyle/>
          <a:p>
            <a:pPr>
              <a:lnSpc>
                <a:spcPct val="150000"/>
              </a:lnSpc>
              <a:buFont typeface="Arial" pitchFamily="34" charset="0"/>
              <a:buNone/>
            </a:pPr>
            <a:r>
              <a:rPr lang="zh-CN" altLang="en-US" dirty="0" smtClean="0">
                <a:latin typeface="+mn-ea"/>
                <a:ea typeface="+mn-ea"/>
              </a:rPr>
              <a:t>（一）列出工程项目一览表并计算工程用量</a:t>
            </a:r>
            <a:endParaRPr lang="en-US" altLang="zh-CN" dirty="0" smtClean="0">
              <a:latin typeface="+mn-ea"/>
              <a:ea typeface="+mn-ea"/>
            </a:endParaRPr>
          </a:p>
          <a:p>
            <a:pPr>
              <a:lnSpc>
                <a:spcPct val="150000"/>
              </a:lnSpc>
            </a:pPr>
            <a:r>
              <a:rPr lang="zh-CN" altLang="en-US" dirty="0" smtClean="0">
                <a:latin typeface="+mn-ea"/>
                <a:ea typeface="+mn-ea"/>
              </a:rPr>
              <a:t>施工总进度计划主要起控制总工期的作用，因此在列工程项目一览表时，项目划分不宜过细。计算工程量，常用的定额资料如下：</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每万元或每十万元投资工程量、劳动力及材料消耗扩大指标</a:t>
            </a:r>
            <a:endParaRPr lang="en-US" altLang="zh-CN" dirty="0" smtClean="0">
              <a:latin typeface="+mn-ea"/>
              <a:ea typeface="+mn-ea"/>
            </a:endParaRPr>
          </a:p>
          <a:p>
            <a:pPr marL="342900" indent="-342900">
              <a:lnSpc>
                <a:spcPct val="150000"/>
              </a:lnSpc>
            </a:pPr>
            <a:r>
              <a:rPr lang="en-US" altLang="zh-CN" dirty="0" smtClean="0">
                <a:latin typeface="+mn-ea"/>
                <a:ea typeface="+mn-ea"/>
              </a:rPr>
              <a:t>2. </a:t>
            </a:r>
            <a:r>
              <a:rPr lang="zh-CN" altLang="en-US" dirty="0" smtClean="0">
                <a:latin typeface="+mn-ea"/>
                <a:ea typeface="+mn-ea"/>
              </a:rPr>
              <a:t>概算指标或扩大结构定额</a:t>
            </a:r>
            <a:endParaRPr lang="en-US" altLang="zh-CN" dirty="0" smtClean="0">
              <a:latin typeface="+mn-ea"/>
              <a:ea typeface="+mn-ea"/>
            </a:endParaRPr>
          </a:p>
          <a:p>
            <a:pPr marL="342900" indent="-342900">
              <a:lnSpc>
                <a:spcPct val="150000"/>
              </a:lnSpc>
            </a:pPr>
            <a:r>
              <a:rPr lang="en-US" altLang="zh-CN" dirty="0" smtClean="0">
                <a:latin typeface="+mn-ea"/>
                <a:ea typeface="+mn-ea"/>
              </a:rPr>
              <a:t>3. </a:t>
            </a:r>
            <a:r>
              <a:rPr lang="zh-CN" altLang="en-US" dirty="0" smtClean="0">
                <a:latin typeface="+mn-ea"/>
                <a:ea typeface="+mn-ea"/>
              </a:rPr>
              <a:t>标准设计或已建房屋、构筑物资料</a:t>
            </a:r>
            <a:endParaRPr lang="en-US" altLang="zh-CN" dirty="0" smtClean="0">
              <a:latin typeface="+mn-ea"/>
              <a:ea typeface="+mn-ea"/>
            </a:endParaRPr>
          </a:p>
          <a:p>
            <a:pPr>
              <a:lnSpc>
                <a:spcPct val="150000"/>
              </a:lnSpc>
            </a:pPr>
            <a:r>
              <a:rPr lang="zh-CN" altLang="en-US" dirty="0" smtClean="0">
                <a:latin typeface="+mn-ea"/>
                <a:ea typeface="+mn-ea"/>
              </a:rPr>
              <a:t>（二）确定各单位工程的施工期限</a:t>
            </a:r>
            <a:endParaRPr lang="en-US" altLang="zh-CN" dirty="0" smtClean="0">
              <a:latin typeface="+mn-ea"/>
              <a:ea typeface="+mn-ea"/>
            </a:endParaRPr>
          </a:p>
        </p:txBody>
      </p:sp>
      <p:sp>
        <p:nvSpPr>
          <p:cNvPr id="9" name="椭圆 8"/>
          <p:cNvSpPr/>
          <p:nvPr/>
        </p:nvSpPr>
        <p:spPr>
          <a:xfrm>
            <a:off x="1069380" y="2125960"/>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10" name="椭圆 9"/>
          <p:cNvSpPr/>
          <p:nvPr/>
        </p:nvSpPr>
        <p:spPr>
          <a:xfrm>
            <a:off x="913805" y="1970385"/>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11" name="矩形 10"/>
          <p:cNvSpPr/>
          <p:nvPr/>
        </p:nvSpPr>
        <p:spPr>
          <a:xfrm>
            <a:off x="1180059" y="2762944"/>
            <a:ext cx="2462212" cy="1425363"/>
          </a:xfrm>
          <a:prstGeom prst="rect">
            <a:avLst/>
          </a:prstGeom>
        </p:spPr>
        <p:txBody>
          <a:bodyPr wrap="square" lIns="131420" tIns="65709" rIns="131420" bIns="65709">
            <a:spAutoFit/>
          </a:bodyPr>
          <a:lstStyle/>
          <a:p>
            <a:pPr>
              <a:buFont typeface="Arial" pitchFamily="34" charset="0"/>
              <a:buNone/>
            </a:pPr>
            <a:r>
              <a:rPr lang="zh-CN" altLang="en-US" sz="2800" dirty="0" smtClean="0">
                <a:solidFill>
                  <a:schemeClr val="accent2"/>
                </a:solidFill>
                <a:latin typeface="+mn-ea"/>
                <a:ea typeface="+mn-ea"/>
              </a:rPr>
              <a:t>二、施工总进度计划的编制步骤和方法</a:t>
            </a:r>
            <a:endParaRPr lang="en-US" altLang="zh-CN" sz="2800" dirty="0" smtClean="0">
              <a:solidFill>
                <a:schemeClr val="accent2"/>
              </a:solidFill>
              <a:latin typeface="+mn-ea"/>
              <a:ea typeface="+mn-ea"/>
            </a:endParaRPr>
          </a:p>
        </p:txBody>
      </p:sp>
      <p:sp>
        <p:nvSpPr>
          <p:cNvPr id="8" name="TextBox 54"/>
          <p:cNvSpPr txBox="1">
            <a:spLocks noChangeArrowheads="1"/>
          </p:cNvSpPr>
          <p:nvPr/>
        </p:nvSpPr>
        <p:spPr bwMode="auto">
          <a:xfrm>
            <a:off x="1431925" y="12838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施工总进度计划</a:t>
            </a:r>
            <a:endParaRPr lang="zh-CN" altLang="en-US" dirty="0">
              <a:solidFill>
                <a:schemeClr val="accent2"/>
              </a:solidFill>
              <a:latin typeface="+mn-ea"/>
              <a:ea typeface="+mn-ea"/>
              <a:cs typeface="华文细黑"/>
            </a:endParaRPr>
          </a:p>
        </p:txBody>
      </p:sp>
      <p:sp>
        <p:nvSpPr>
          <p:cNvPr id="13" name="TextBox 55"/>
          <p:cNvSpPr txBox="1">
            <a:spLocks noChangeArrowheads="1"/>
          </p:cNvSpPr>
          <p:nvPr/>
        </p:nvSpPr>
        <p:spPr bwMode="auto">
          <a:xfrm>
            <a:off x="-281824" y="1437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954365" y="1984375"/>
            <a:ext cx="6806603" cy="4036913"/>
          </a:xfrm>
          <a:prstGeom prst="rect">
            <a:avLst/>
          </a:prstGeom>
          <a:noFill/>
          <a:ln w="9525">
            <a:noFill/>
            <a:miter lim="800000"/>
            <a:headEnd/>
            <a:tailEnd/>
          </a:ln>
        </p:spPr>
      </p:pic>
      <p:sp>
        <p:nvSpPr>
          <p:cNvPr id="182274" name="TextBox 5"/>
          <p:cNvSpPr txBox="1">
            <a:spLocks noChangeArrowheads="1"/>
          </p:cNvSpPr>
          <p:nvPr/>
        </p:nvSpPr>
        <p:spPr bwMode="auto">
          <a:xfrm>
            <a:off x="697781" y="836712"/>
            <a:ext cx="6552728" cy="5493812"/>
          </a:xfrm>
          <a:prstGeom prst="rect">
            <a:avLst/>
          </a:prstGeom>
          <a:noFill/>
          <a:ln w="9525">
            <a:noFill/>
            <a:miter lim="800000"/>
            <a:headEnd/>
            <a:tailEnd/>
          </a:ln>
        </p:spPr>
        <p:txBody>
          <a:bodyPr wrap="square">
            <a:spAutoFit/>
          </a:bodyPr>
          <a:lstStyle/>
          <a:p>
            <a:pPr>
              <a:lnSpc>
                <a:spcPct val="150000"/>
              </a:lnSpc>
            </a:pPr>
            <a:r>
              <a:rPr lang="zh-CN" altLang="en-US" dirty="0" smtClean="0">
                <a:latin typeface="+mn-ea"/>
                <a:ea typeface="+mn-ea"/>
              </a:rPr>
              <a:t>（三）确定各单位工程的开、竣工时间和相互搭接关系</a:t>
            </a:r>
            <a:endParaRPr lang="en-US" altLang="zh-CN" dirty="0" smtClean="0">
              <a:latin typeface="+mn-ea"/>
              <a:ea typeface="+mn-ea"/>
            </a:endParaRPr>
          </a:p>
          <a:p>
            <a:pPr>
              <a:lnSpc>
                <a:spcPct val="150000"/>
              </a:lnSpc>
            </a:pPr>
            <a:r>
              <a:rPr lang="zh-CN" altLang="en-US" dirty="0" smtClean="0">
                <a:latin typeface="+mn-ea"/>
                <a:ea typeface="+mn-ea"/>
              </a:rPr>
              <a:t>在确定了施工期限和施工程序后，就可以安排各单位工程的开、竣工时间和相互搭接关系。在此过程中通常考虑下列因素：</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保证重点，兼顾一般</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应满足连续性、均衡性的施工要求</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认真考虑施工总平面图的空间关系</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综合安排，高效施工</a:t>
            </a:r>
            <a:endParaRPr lang="en-US" altLang="zh-CN" dirty="0" smtClean="0">
              <a:latin typeface="+mn-ea"/>
              <a:ea typeface="+mn-ea"/>
            </a:endParaRPr>
          </a:p>
          <a:p>
            <a:pPr marL="342900" indent="-342900">
              <a:lnSpc>
                <a:spcPct val="150000"/>
              </a:lnSpc>
              <a:buAutoNum type="arabicPeriod"/>
            </a:pPr>
            <a:r>
              <a:rPr lang="zh-CN" altLang="en-US" dirty="0" smtClean="0">
                <a:latin typeface="+mn-ea"/>
                <a:ea typeface="+mn-ea"/>
              </a:rPr>
              <a:t>全面考虑各种限制条件</a:t>
            </a:r>
            <a:endParaRPr lang="en-US" altLang="zh-CN" dirty="0" smtClean="0">
              <a:latin typeface="+mn-ea"/>
              <a:ea typeface="+mn-ea"/>
            </a:endParaRPr>
          </a:p>
          <a:p>
            <a:pPr marL="342900" indent="-342900">
              <a:lnSpc>
                <a:spcPct val="150000"/>
              </a:lnSpc>
            </a:pPr>
            <a:r>
              <a:rPr lang="zh-CN" altLang="en-US" dirty="0" smtClean="0">
                <a:latin typeface="+mn-ea"/>
                <a:ea typeface="+mn-ea"/>
              </a:rPr>
              <a:t>（四）安排施工总进度计划</a:t>
            </a:r>
            <a:endParaRPr lang="en-US" altLang="zh-CN" dirty="0" smtClean="0">
              <a:latin typeface="+mn-ea"/>
              <a:ea typeface="+mn-ea"/>
            </a:endParaRPr>
          </a:p>
          <a:p>
            <a:pPr>
              <a:lnSpc>
                <a:spcPct val="150000"/>
              </a:lnSpc>
            </a:pPr>
            <a:r>
              <a:rPr lang="zh-CN" altLang="en-US" dirty="0" smtClean="0">
                <a:latin typeface="+mn-ea"/>
                <a:ea typeface="+mn-ea"/>
              </a:rPr>
              <a:t>施工总进度计划可以用网络图、横道图、里程碑等形式表示。由于施工总进度计划只起到控制作用，而且施工条件复杂，因此项目划分不必过细。</a:t>
            </a:r>
            <a:endParaRPr lang="en-US" altLang="zh-CN" dirty="0" smtClean="0">
              <a:latin typeface="+mn-ea"/>
              <a:ea typeface="+mn-ea"/>
            </a:endParaRPr>
          </a:p>
          <a:p>
            <a:pPr marL="342900" indent="-342900">
              <a:lnSpc>
                <a:spcPct val="150000"/>
              </a:lnSpc>
              <a:buAutoNum type="arabicPeriod"/>
            </a:pPr>
            <a:endParaRPr lang="en-US" altLang="zh-CN" dirty="0">
              <a:latin typeface="+mn-ea"/>
              <a:ea typeface="+mn-ea"/>
            </a:endParaRPr>
          </a:p>
        </p:txBody>
      </p:sp>
      <p:sp>
        <p:nvSpPr>
          <p:cNvPr id="8" name="TextBox 54"/>
          <p:cNvSpPr txBox="1">
            <a:spLocks noChangeArrowheads="1"/>
          </p:cNvSpPr>
          <p:nvPr/>
        </p:nvSpPr>
        <p:spPr bwMode="auto">
          <a:xfrm>
            <a:off x="1431925" y="12838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施工总进度计划</a:t>
            </a:r>
            <a:endParaRPr lang="zh-CN" altLang="en-US" dirty="0">
              <a:solidFill>
                <a:schemeClr val="accent2"/>
              </a:solidFill>
              <a:latin typeface="+mn-ea"/>
              <a:ea typeface="+mn-ea"/>
              <a:cs typeface="华文细黑"/>
            </a:endParaRPr>
          </a:p>
        </p:txBody>
      </p:sp>
      <p:sp>
        <p:nvSpPr>
          <p:cNvPr id="9" name="TextBox 55"/>
          <p:cNvSpPr txBox="1">
            <a:spLocks noChangeArrowheads="1"/>
          </p:cNvSpPr>
          <p:nvPr/>
        </p:nvSpPr>
        <p:spPr bwMode="auto">
          <a:xfrm>
            <a:off x="-281824" y="1437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7" name="Picture 1" descr="C:\Users\Administrator\AppData\Roaming\Tencent\Users\1430847197\QQ\WinTemp\RichOle\LQ@2G22[6%VMEUDO{NHYWJO.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85813" y="3212976"/>
            <a:ext cx="10133756" cy="2309614"/>
          </a:xfrm>
          <a:prstGeom prst="rect">
            <a:avLst/>
          </a:prstGeom>
          <a:noFill/>
        </p:spPr>
      </p:pic>
      <p:sp>
        <p:nvSpPr>
          <p:cNvPr id="7" name="矩形 6"/>
          <p:cNvSpPr/>
          <p:nvPr/>
        </p:nvSpPr>
        <p:spPr>
          <a:xfrm>
            <a:off x="1561877" y="1047580"/>
            <a:ext cx="7776864" cy="874407"/>
          </a:xfrm>
          <a:prstGeom prst="rect">
            <a:avLst/>
          </a:prstGeom>
        </p:spPr>
        <p:txBody>
          <a:bodyPr wrap="square">
            <a:spAutoFit/>
          </a:bodyPr>
          <a:lstStyle/>
          <a:p>
            <a:pPr>
              <a:lnSpc>
                <a:spcPct val="150000"/>
              </a:lnSpc>
            </a:pPr>
            <a:r>
              <a:rPr lang="zh-CN" altLang="en-US" dirty="0" smtClean="0">
                <a:latin typeface="+mn-ea"/>
                <a:ea typeface="+mn-ea"/>
              </a:rPr>
              <a:t>横道图式进度表将所有建（构）筑物列于表的左侧，表的右侧为时间进度，具体表示形式如表所示。</a:t>
            </a:r>
            <a:endParaRPr lang="zh-CN" altLang="en-US" dirty="0">
              <a:latin typeface="+mn-ea"/>
              <a:ea typeface="+mn-ea"/>
            </a:endParaRPr>
          </a:p>
        </p:txBody>
      </p:sp>
      <p:sp>
        <p:nvSpPr>
          <p:cNvPr id="8" name="矩形 7"/>
          <p:cNvSpPr/>
          <p:nvPr/>
        </p:nvSpPr>
        <p:spPr>
          <a:xfrm>
            <a:off x="4802237" y="2699628"/>
            <a:ext cx="2031325" cy="369332"/>
          </a:xfrm>
          <a:prstGeom prst="rect">
            <a:avLst/>
          </a:prstGeom>
        </p:spPr>
        <p:txBody>
          <a:bodyPr wrap="none">
            <a:spAutoFit/>
          </a:bodyPr>
          <a:lstStyle/>
          <a:p>
            <a:r>
              <a:rPr lang="zh-CN" altLang="en-US" dirty="0" smtClean="0"/>
              <a:t>　施工总进度计划</a:t>
            </a:r>
            <a:endParaRPr lang="zh-CN" altLang="en-US" dirty="0"/>
          </a:p>
        </p:txBody>
      </p:sp>
      <p:sp>
        <p:nvSpPr>
          <p:cNvPr id="10" name="TextBox 54"/>
          <p:cNvSpPr txBox="1">
            <a:spLocks noChangeArrowheads="1"/>
          </p:cNvSpPr>
          <p:nvPr/>
        </p:nvSpPr>
        <p:spPr bwMode="auto">
          <a:xfrm>
            <a:off x="1431925" y="12838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施工总进度计划</a:t>
            </a:r>
            <a:endParaRPr lang="zh-CN" altLang="en-US" dirty="0">
              <a:solidFill>
                <a:schemeClr val="accent2"/>
              </a:solidFill>
              <a:latin typeface="+mn-ea"/>
              <a:ea typeface="+mn-ea"/>
              <a:cs typeface="华文细黑"/>
            </a:endParaRPr>
          </a:p>
        </p:txBody>
      </p:sp>
      <p:sp>
        <p:nvSpPr>
          <p:cNvPr id="11" name="TextBox 55"/>
          <p:cNvSpPr txBox="1">
            <a:spLocks noChangeArrowheads="1"/>
          </p:cNvSpPr>
          <p:nvPr/>
        </p:nvSpPr>
        <p:spPr bwMode="auto">
          <a:xfrm>
            <a:off x="-281824" y="1437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extBox 5"/>
          <p:cNvSpPr txBox="1">
            <a:spLocks noChangeArrowheads="1"/>
          </p:cNvSpPr>
          <p:nvPr/>
        </p:nvSpPr>
        <p:spPr bwMode="auto">
          <a:xfrm>
            <a:off x="1058863" y="1556792"/>
            <a:ext cx="5543574" cy="4247317"/>
          </a:xfrm>
          <a:prstGeom prst="rect">
            <a:avLst/>
          </a:prstGeom>
          <a:noFill/>
          <a:ln w="9525">
            <a:noFill/>
            <a:miter lim="800000"/>
            <a:headEnd/>
            <a:tailEnd/>
          </a:ln>
        </p:spPr>
        <p:txBody>
          <a:bodyPr wrap="square">
            <a:spAutoFit/>
          </a:bodyPr>
          <a:lstStyle/>
          <a:p>
            <a:pPr>
              <a:lnSpc>
                <a:spcPct val="150000"/>
              </a:lnSpc>
              <a:buFont typeface="Arial" pitchFamily="34" charset="0"/>
              <a:buNone/>
            </a:pPr>
            <a:r>
              <a:rPr lang="zh-CN" altLang="en-US" dirty="0" smtClean="0">
                <a:latin typeface="+mn-ea"/>
                <a:ea typeface="+mn-ea"/>
              </a:rPr>
              <a:t>（五）施工总进度计划的调整和修正</a:t>
            </a:r>
            <a:r>
              <a:rPr lang="zh-CN" altLang="en-US" dirty="0">
                <a:latin typeface="+mn-ea"/>
                <a:ea typeface="+mn-ea"/>
              </a:rPr>
              <a:t/>
            </a:r>
            <a:br>
              <a:rPr lang="zh-CN" altLang="en-US" dirty="0">
                <a:latin typeface="+mn-ea"/>
                <a:ea typeface="+mn-ea"/>
              </a:rPr>
            </a:br>
            <a:endParaRPr lang="en-US" altLang="zh-CN" dirty="0" smtClean="0">
              <a:latin typeface="+mn-ea"/>
              <a:ea typeface="+mn-ea"/>
            </a:endParaRPr>
          </a:p>
          <a:p>
            <a:pPr>
              <a:lnSpc>
                <a:spcPct val="150000"/>
              </a:lnSpc>
            </a:pPr>
            <a:r>
              <a:rPr lang="zh-CN" altLang="en-US" dirty="0" smtClean="0">
                <a:latin typeface="+mn-ea"/>
                <a:ea typeface="+mn-ea"/>
              </a:rPr>
              <a:t>施工总进度计划表绘制完成后，应将同一时期各项工程的工作量加在一起，用一定比例画在施工总进度计划的底部，即可得到建设项目工作量的动态曲线。若曲线上有较大的高峰和低谷，则表明在这段时间内各种资源的需求量变化大，需要调整一些单位工程的施工速度或开、竣工时间，以削峰或填谷，使各时期的工作量尽可能达到均衡。 </a:t>
            </a:r>
            <a:r>
              <a:rPr lang="zh-CN" altLang="en-US" dirty="0">
                <a:latin typeface="+mn-ea"/>
                <a:ea typeface="+mn-ea"/>
              </a:rPr>
              <a:t/>
            </a:r>
            <a:br>
              <a:rPr lang="zh-CN" altLang="en-US" dirty="0">
                <a:latin typeface="+mn-ea"/>
                <a:ea typeface="+mn-ea"/>
              </a:rPr>
            </a:br>
            <a:endParaRPr lang="en-US" altLang="zh-CN" dirty="0">
              <a:latin typeface="+mn-ea"/>
              <a:ea typeface="+mn-ea"/>
            </a:endParaRPr>
          </a:p>
        </p:txBody>
      </p:sp>
      <p:pic>
        <p:nvPicPr>
          <p:cNvPr id="15362"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602437" y="2276872"/>
            <a:ext cx="5045075" cy="2606675"/>
          </a:xfrm>
          <a:prstGeom prst="rect">
            <a:avLst/>
          </a:prstGeom>
          <a:noFill/>
          <a:ln w="9525">
            <a:noFill/>
            <a:miter lim="800000"/>
            <a:headEnd/>
            <a:tailEnd/>
          </a:ln>
        </p:spPr>
      </p:pic>
      <p:sp>
        <p:nvSpPr>
          <p:cNvPr id="6" name="TextBox 54"/>
          <p:cNvSpPr txBox="1">
            <a:spLocks noChangeArrowheads="1"/>
          </p:cNvSpPr>
          <p:nvPr/>
        </p:nvSpPr>
        <p:spPr bwMode="auto">
          <a:xfrm>
            <a:off x="1431925" y="12838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施工总进度计划</a:t>
            </a:r>
            <a:endParaRPr lang="zh-CN" altLang="en-US" dirty="0">
              <a:solidFill>
                <a:schemeClr val="accent2"/>
              </a:solidFill>
              <a:latin typeface="+mn-ea"/>
              <a:ea typeface="+mn-ea"/>
              <a:cs typeface="华文细黑"/>
            </a:endParaRPr>
          </a:p>
        </p:txBody>
      </p:sp>
      <p:sp>
        <p:nvSpPr>
          <p:cNvPr id="8" name="TextBox 55"/>
          <p:cNvSpPr txBox="1">
            <a:spLocks noChangeArrowheads="1"/>
          </p:cNvSpPr>
          <p:nvPr/>
        </p:nvSpPr>
        <p:spPr bwMode="auto">
          <a:xfrm>
            <a:off x="-281824" y="1437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srcRect/>
          <a:stretch>
            <a:fillRect/>
          </a:stretch>
        </p:blipFill>
        <p:spPr bwMode="auto">
          <a:xfrm>
            <a:off x="0" y="2454275"/>
            <a:ext cx="12196763" cy="4403725"/>
          </a:xfrm>
          <a:prstGeom prst="rect">
            <a:avLst/>
          </a:prstGeom>
          <a:noFill/>
          <a:ln w="9525">
            <a:noFill/>
            <a:miter lim="800000"/>
            <a:headEnd/>
            <a:tailEnd/>
          </a:ln>
        </p:spPr>
      </p:pic>
      <p:grpSp>
        <p:nvGrpSpPr>
          <p:cNvPr id="2" name="组合 7"/>
          <p:cNvGrpSpPr>
            <a:grpSpLocks/>
          </p:cNvGrpSpPr>
          <p:nvPr/>
        </p:nvGrpSpPr>
        <p:grpSpPr bwMode="auto">
          <a:xfrm>
            <a:off x="4948238" y="1328738"/>
            <a:ext cx="2301875" cy="2308225"/>
            <a:chOff x="6609209" y="790981"/>
            <a:chExt cx="2301875" cy="2308226"/>
          </a:xfrm>
        </p:grpSpPr>
        <p:sp>
          <p:nvSpPr>
            <p:cNvPr id="25606" name="Oval 5"/>
            <p:cNvSpPr>
              <a:spLocks noChangeArrowheads="1"/>
            </p:cNvSpPr>
            <p:nvPr/>
          </p:nvSpPr>
          <p:spPr bwMode="auto">
            <a:xfrm>
              <a:off x="6609209" y="790981"/>
              <a:ext cx="2301875" cy="2308226"/>
            </a:xfrm>
            <a:prstGeom prst="ellipse">
              <a:avLst/>
            </a:prstGeom>
            <a:solidFill>
              <a:srgbClr val="FFFFFF"/>
            </a:solidFill>
            <a:ln w="9525">
              <a:noFill/>
              <a:round/>
              <a:headEnd/>
              <a:tailEnd/>
            </a:ln>
          </p:spPr>
          <p:txBody>
            <a:bodyPr/>
            <a:lstStyle/>
            <a:p>
              <a:pPr>
                <a:buFont typeface="Arial" pitchFamily="34" charset="0"/>
                <a:buNone/>
              </a:pPr>
              <a:endParaRPr lang="zh-CN" altLang="en-US"/>
            </a:p>
          </p:txBody>
        </p:sp>
        <p:sp>
          <p:nvSpPr>
            <p:cNvPr id="25607" name="Freeform 6"/>
            <p:cNvSpPr>
              <a:spLocks noEditPoints="1"/>
            </p:cNvSpPr>
            <p:nvPr/>
          </p:nvSpPr>
          <p:spPr bwMode="auto">
            <a:xfrm>
              <a:off x="6733034" y="914806"/>
              <a:ext cx="2054225" cy="2058988"/>
            </a:xfrm>
            <a:custGeom>
              <a:avLst/>
              <a:gdLst>
                <a:gd name="T0" fmla="*/ 1027113 w 3306"/>
                <a:gd name="T1" fmla="*/ 0 h 3306"/>
                <a:gd name="T2" fmla="*/ 2054225 w 3306"/>
                <a:gd name="T3" fmla="*/ 1029494 h 3306"/>
                <a:gd name="T4" fmla="*/ 1027113 w 3306"/>
                <a:gd name="T5" fmla="*/ 2058988 h 3306"/>
                <a:gd name="T6" fmla="*/ 0 w 3306"/>
                <a:gd name="T7" fmla="*/ 1029494 h 3306"/>
                <a:gd name="T8" fmla="*/ 1027113 w 3306"/>
                <a:gd name="T9" fmla="*/ 0 h 3306"/>
                <a:gd name="T10" fmla="*/ 1027113 w 3306"/>
                <a:gd name="T11" fmla="*/ 69754 h 3306"/>
                <a:gd name="T12" fmla="*/ 1984011 w 3306"/>
                <a:gd name="T13" fmla="*/ 1029494 h 3306"/>
                <a:gd name="T14" fmla="*/ 1027113 w 3306"/>
                <a:gd name="T15" fmla="*/ 1988611 h 3306"/>
                <a:gd name="T16" fmla="*/ 69593 w 3306"/>
                <a:gd name="T17" fmla="*/ 1029494 h 3306"/>
                <a:gd name="T18" fmla="*/ 1027113 w 3306"/>
                <a:gd name="T19" fmla="*/ 69754 h 33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6"/>
                <a:gd name="T31" fmla="*/ 0 h 3306"/>
                <a:gd name="T32" fmla="*/ 3306 w 3306"/>
                <a:gd name="T33" fmla="*/ 3306 h 33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w="9525">
              <a:noFill/>
              <a:round/>
              <a:headEnd/>
              <a:tailEnd/>
            </a:ln>
          </p:spPr>
          <p:txBody>
            <a:bodyPr/>
            <a:lstStyle/>
            <a:p>
              <a:endParaRPr lang="zh-CN" altLang="en-US"/>
            </a:p>
          </p:txBody>
        </p:sp>
      </p:grpSp>
      <p:sp>
        <p:nvSpPr>
          <p:cNvPr id="13" name="TextBox 12"/>
          <p:cNvSpPr txBox="1"/>
          <p:nvPr/>
        </p:nvSpPr>
        <p:spPr>
          <a:xfrm>
            <a:off x="2464569" y="4437063"/>
            <a:ext cx="7234212" cy="769441"/>
          </a:xfrm>
          <a:prstGeom prst="rect">
            <a:avLst/>
          </a:prstGeom>
          <a:noFill/>
        </p:spPr>
        <p:txBody>
          <a:bodyPr wrap="square">
            <a:spAutoFit/>
          </a:bodyPr>
          <a:lstStyle/>
          <a:p>
            <a:pPr algn="ctr">
              <a:buFont typeface="Arial" pitchFamily="34" charset="0"/>
              <a:buNone/>
              <a:defRPr/>
            </a:pPr>
            <a:r>
              <a:rPr lang="zh-CN" altLang="en-US" sz="4400" dirty="0">
                <a:solidFill>
                  <a:schemeClr val="accent2"/>
                </a:solidFill>
                <a:latin typeface="+mn-ea"/>
                <a:ea typeface="+mn-ea"/>
              </a:rPr>
              <a:t>单</a:t>
            </a:r>
            <a:r>
              <a:rPr lang="zh-CN" altLang="en-US" sz="4400" dirty="0" smtClean="0">
                <a:solidFill>
                  <a:schemeClr val="accent2"/>
                </a:solidFill>
                <a:latin typeface="+mn-ea"/>
                <a:ea typeface="+mn-ea"/>
              </a:rPr>
              <a:t>元四</a:t>
            </a:r>
            <a:r>
              <a:rPr lang="zh-CN" altLang="en-US" sz="4400" dirty="0">
                <a:solidFill>
                  <a:schemeClr val="accent2"/>
                </a:solidFill>
                <a:latin typeface="+mn-ea"/>
                <a:ea typeface="+mn-ea"/>
              </a:rPr>
              <a:t>　</a:t>
            </a:r>
            <a:r>
              <a:rPr lang="zh-CN" altLang="en-US" sz="4400" dirty="0" smtClean="0">
                <a:solidFill>
                  <a:schemeClr val="accent2"/>
                </a:solidFill>
                <a:latin typeface="+mn-ea"/>
                <a:ea typeface="+mn-ea"/>
              </a:rPr>
              <a:t>施工组织总设计</a:t>
            </a:r>
            <a:endParaRPr lang="zh-CN" altLang="en-US" sz="4400" b="1" dirty="0">
              <a:solidFill>
                <a:schemeClr val="accent2"/>
              </a:solidFill>
              <a:latin typeface="+mn-ea"/>
              <a:ea typeface="+mn-ea"/>
            </a:endParaRPr>
          </a:p>
        </p:txBody>
      </p:sp>
      <p:cxnSp>
        <p:nvCxnSpPr>
          <p:cNvPr id="14" name="直接连接符 13"/>
          <p:cNvCxnSpPr>
            <a:cxnSpLocks noChangeShapeType="1"/>
          </p:cNvCxnSpPr>
          <p:nvPr/>
        </p:nvCxnSpPr>
        <p:spPr bwMode="auto">
          <a:xfrm>
            <a:off x="2641600" y="5397500"/>
            <a:ext cx="6913563" cy="0"/>
          </a:xfrm>
          <a:prstGeom prst="line">
            <a:avLst/>
          </a:prstGeom>
          <a:noFill/>
          <a:ln w="9525" algn="ctr">
            <a:solidFill>
              <a:schemeClr val="accent2"/>
            </a:solidFill>
            <a:round/>
            <a:headEnd/>
            <a:tailEnd/>
          </a:ln>
        </p:spPr>
      </p:cxnSp>
      <p:sp>
        <p:nvSpPr>
          <p:cNvPr id="12" name="Freeform 12"/>
          <p:cNvSpPr>
            <a:spLocks noEditPoints="1"/>
          </p:cNvSpPr>
          <p:nvPr/>
        </p:nvSpPr>
        <p:spPr bwMode="auto">
          <a:xfrm>
            <a:off x="5518150" y="1905000"/>
            <a:ext cx="1160463" cy="1155700"/>
          </a:xfrm>
          <a:custGeom>
            <a:avLst/>
            <a:gdLst>
              <a:gd name="T0" fmla="*/ 1049184 w 954"/>
              <a:gd name="T1" fmla="*/ 995816 h 944"/>
              <a:gd name="T2" fmla="*/ 928686 w 954"/>
              <a:gd name="T3" fmla="*/ 995816 h 944"/>
              <a:gd name="T4" fmla="*/ 760719 w 954"/>
              <a:gd name="T5" fmla="*/ 672451 h 944"/>
              <a:gd name="T6" fmla="*/ 743679 w 954"/>
              <a:gd name="T7" fmla="*/ 736144 h 944"/>
              <a:gd name="T8" fmla="*/ 651176 w 954"/>
              <a:gd name="T9" fmla="*/ 805962 h 944"/>
              <a:gd name="T10" fmla="*/ 951812 w 954"/>
              <a:gd name="T11" fmla="*/ 1141575 h 944"/>
              <a:gd name="T12" fmla="*/ 1145339 w 954"/>
              <a:gd name="T13" fmla="*/ 1011739 h 944"/>
              <a:gd name="T14" fmla="*/ 1002932 w 954"/>
              <a:gd name="T15" fmla="*/ 862305 h 944"/>
              <a:gd name="T16" fmla="*/ 791148 w 954"/>
              <a:gd name="T17" fmla="*/ 687150 h 944"/>
              <a:gd name="T18" fmla="*/ 419917 w 954"/>
              <a:gd name="T19" fmla="*/ 410330 h 944"/>
              <a:gd name="T20" fmla="*/ 483209 w 954"/>
              <a:gd name="T21" fmla="*/ 393182 h 944"/>
              <a:gd name="T22" fmla="*/ 500249 w 954"/>
              <a:gd name="T23" fmla="*/ 329489 h 944"/>
              <a:gd name="T24" fmla="*/ 514855 w 954"/>
              <a:gd name="T25" fmla="*/ 270695 h 944"/>
              <a:gd name="T26" fmla="*/ 223956 w 954"/>
              <a:gd name="T27" fmla="*/ 25722 h 944"/>
              <a:gd name="T28" fmla="*/ 183790 w 954"/>
              <a:gd name="T29" fmla="*/ 327039 h 944"/>
              <a:gd name="T30" fmla="*/ 1217 w 954"/>
              <a:gd name="T31" fmla="*/ 249873 h 944"/>
              <a:gd name="T32" fmla="*/ 345671 w 954"/>
              <a:gd name="T33" fmla="*/ 497295 h 944"/>
              <a:gd name="T34" fmla="*/ 389488 w 954"/>
              <a:gd name="T35" fmla="*/ 440952 h 944"/>
              <a:gd name="T36" fmla="*/ 1119779 w 954"/>
              <a:gd name="T37" fmla="*/ 111463 h 944"/>
              <a:gd name="T38" fmla="*/ 962766 w 954"/>
              <a:gd name="T39" fmla="*/ 0 h 944"/>
              <a:gd name="T40" fmla="*/ 545284 w 954"/>
              <a:gd name="T41" fmla="*/ 374809 h 944"/>
              <a:gd name="T42" fmla="*/ 485643 w 954"/>
              <a:gd name="T43" fmla="*/ 460549 h 944"/>
              <a:gd name="T44" fmla="*/ 434523 w 954"/>
              <a:gd name="T45" fmla="*/ 486272 h 944"/>
              <a:gd name="T46" fmla="*/ 440609 w 954"/>
              <a:gd name="T47" fmla="*/ 645504 h 944"/>
              <a:gd name="T48" fmla="*/ 103458 w 954"/>
              <a:gd name="T49" fmla="*/ 940697 h 944"/>
              <a:gd name="T50" fmla="*/ 66943 w 954"/>
              <a:gd name="T51" fmla="*/ 1156273 h 944"/>
              <a:gd name="T52" fmla="*/ 240996 w 954"/>
              <a:gd name="T53" fmla="*/ 979892 h 944"/>
              <a:gd name="T54" fmla="*/ 514855 w 954"/>
              <a:gd name="T55" fmla="*/ 720221 h 944"/>
              <a:gd name="T56" fmla="*/ 668216 w 954"/>
              <a:gd name="T57" fmla="*/ 720221 h 944"/>
              <a:gd name="T58" fmla="*/ 712033 w 954"/>
              <a:gd name="T59" fmla="*/ 623457 h 944"/>
              <a:gd name="T60" fmla="*/ 777760 w 954"/>
              <a:gd name="T61" fmla="*/ 609983 h 944"/>
              <a:gd name="T62" fmla="*/ 1119779 w 954"/>
              <a:gd name="T63" fmla="*/ 111463 h 9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4"/>
              <a:gd name="T97" fmla="*/ 0 h 944"/>
              <a:gd name="T98" fmla="*/ 954 w 954"/>
              <a:gd name="T99" fmla="*/ 944 h 9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w="9525">
            <a:noFill/>
            <a:round/>
            <a:headEnd/>
            <a:tailEnd/>
          </a:ln>
        </p:spPr>
        <p:txBody>
          <a:bodyPr/>
          <a:lstStyle/>
          <a:p>
            <a:endParaRPr lang="zh-CN" altLang="en-US"/>
          </a:p>
        </p:txBody>
      </p:sp>
    </p:spTree>
  </p:cSld>
  <p:clrMapOvr>
    <a:masterClrMapping/>
  </p:clrMapOvr>
  <p:transition spd="slow" advTm="5622">
    <p:push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extBox 5"/>
          <p:cNvSpPr txBox="1">
            <a:spLocks noChangeArrowheads="1"/>
          </p:cNvSpPr>
          <p:nvPr/>
        </p:nvSpPr>
        <p:spPr bwMode="auto">
          <a:xfrm>
            <a:off x="4515122" y="1214457"/>
            <a:ext cx="6478885" cy="4662815"/>
          </a:xfrm>
          <a:prstGeom prst="rect">
            <a:avLst/>
          </a:prstGeom>
          <a:noFill/>
          <a:ln w="9525">
            <a:noFill/>
            <a:miter lim="800000"/>
            <a:headEnd/>
            <a:tailEnd/>
          </a:ln>
        </p:spPr>
        <p:txBody>
          <a:bodyPr wrap="square">
            <a:spAutoFit/>
          </a:bodyPr>
          <a:lstStyle/>
          <a:p>
            <a:pPr>
              <a:lnSpc>
                <a:spcPct val="150000"/>
              </a:lnSpc>
            </a:pPr>
            <a:r>
              <a:rPr lang="zh-CN" altLang="en-US" dirty="0" smtClean="0">
                <a:latin typeface="+mn-ea"/>
                <a:ea typeface="+mn-ea"/>
              </a:rPr>
              <a:t>（一）组织保证措施</a:t>
            </a:r>
          </a:p>
          <a:p>
            <a:pPr>
              <a:lnSpc>
                <a:spcPct val="150000"/>
              </a:lnSpc>
            </a:pPr>
            <a:r>
              <a:rPr lang="zh-CN" altLang="en-US" dirty="0" smtClean="0">
                <a:latin typeface="+mn-ea"/>
                <a:ea typeface="+mn-ea"/>
              </a:rPr>
              <a:t>从组织上落实进度控制责任，建立进度控制协调制度。</a:t>
            </a:r>
          </a:p>
          <a:p>
            <a:pPr>
              <a:lnSpc>
                <a:spcPct val="150000"/>
              </a:lnSpc>
            </a:pPr>
            <a:r>
              <a:rPr lang="zh-CN" altLang="en-US" dirty="0" smtClean="0">
                <a:latin typeface="+mn-ea"/>
                <a:ea typeface="+mn-ea"/>
              </a:rPr>
              <a:t>（二）技术保证措施</a:t>
            </a:r>
          </a:p>
          <a:p>
            <a:pPr>
              <a:lnSpc>
                <a:spcPct val="150000"/>
              </a:lnSpc>
            </a:pPr>
            <a:r>
              <a:rPr lang="zh-CN" altLang="en-US" dirty="0" smtClean="0">
                <a:latin typeface="+mn-ea"/>
                <a:ea typeface="+mn-ea"/>
              </a:rPr>
              <a:t>编制施工进度计划实施细则，建立多级网络计划和施工作业周计划体系，强化事前、事中和事后进度控制。</a:t>
            </a:r>
          </a:p>
          <a:p>
            <a:pPr>
              <a:lnSpc>
                <a:spcPct val="150000"/>
              </a:lnSpc>
            </a:pPr>
            <a:r>
              <a:rPr lang="zh-CN" altLang="en-US" dirty="0" smtClean="0">
                <a:latin typeface="+mn-ea"/>
                <a:ea typeface="+mn-ea"/>
              </a:rPr>
              <a:t>（三）经济保证措施</a:t>
            </a:r>
          </a:p>
          <a:p>
            <a:pPr>
              <a:lnSpc>
                <a:spcPct val="150000"/>
              </a:lnSpc>
            </a:pPr>
            <a:r>
              <a:rPr lang="zh-CN" altLang="en-US" dirty="0" smtClean="0">
                <a:latin typeface="+mn-ea"/>
                <a:ea typeface="+mn-ea"/>
              </a:rPr>
              <a:t>确保按时供应资金，奖励工期提前有功者，经批准紧急工程可采用较高的计件单价，保证施工资源正常供应。</a:t>
            </a:r>
          </a:p>
          <a:p>
            <a:pPr>
              <a:lnSpc>
                <a:spcPct val="150000"/>
              </a:lnSpc>
            </a:pPr>
            <a:r>
              <a:rPr lang="zh-CN" altLang="en-US" dirty="0" smtClean="0">
                <a:latin typeface="+mn-ea"/>
                <a:ea typeface="+mn-ea"/>
              </a:rPr>
              <a:t>（四）合同保证措施</a:t>
            </a:r>
          </a:p>
          <a:p>
            <a:pPr>
              <a:lnSpc>
                <a:spcPct val="150000"/>
              </a:lnSpc>
            </a:pPr>
            <a:r>
              <a:rPr lang="zh-CN" altLang="en-US" dirty="0" smtClean="0">
                <a:latin typeface="+mn-ea"/>
                <a:ea typeface="+mn-ea"/>
              </a:rPr>
              <a:t>全面履行工程承包合同，及时协调分包单位施工进度，按时提取工程款，尽量减少业主提出工程进度索赔的机会。</a:t>
            </a:r>
            <a:endParaRPr lang="en-US" altLang="zh-CN" dirty="0">
              <a:latin typeface="+mn-ea"/>
              <a:ea typeface="+mn-ea"/>
            </a:endParaRPr>
          </a:p>
        </p:txBody>
      </p:sp>
      <p:sp>
        <p:nvSpPr>
          <p:cNvPr id="7" name="椭圆 6"/>
          <p:cNvSpPr/>
          <p:nvPr/>
        </p:nvSpPr>
        <p:spPr>
          <a:xfrm>
            <a:off x="1069380" y="2125960"/>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8" name="椭圆 7"/>
          <p:cNvSpPr/>
          <p:nvPr/>
        </p:nvSpPr>
        <p:spPr>
          <a:xfrm>
            <a:off x="913805" y="1970385"/>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9" name="矩形 8"/>
          <p:cNvSpPr/>
          <p:nvPr/>
        </p:nvSpPr>
        <p:spPr>
          <a:xfrm>
            <a:off x="1129829" y="2723717"/>
            <a:ext cx="2462212" cy="1425363"/>
          </a:xfrm>
          <a:prstGeom prst="rect">
            <a:avLst/>
          </a:prstGeom>
        </p:spPr>
        <p:txBody>
          <a:bodyPr wrap="square" lIns="131420" tIns="65709" rIns="131420" bIns="65709">
            <a:spAutoFit/>
          </a:bodyPr>
          <a:lstStyle/>
          <a:p>
            <a:pPr>
              <a:buFont typeface="Arial" pitchFamily="34" charset="0"/>
              <a:buNone/>
            </a:pPr>
            <a:r>
              <a:rPr lang="zh-CN" altLang="en-US" sz="2800" dirty="0" smtClean="0">
                <a:solidFill>
                  <a:schemeClr val="accent2"/>
                </a:solidFill>
                <a:latin typeface="+mn-ea"/>
                <a:ea typeface="+mn-ea"/>
              </a:rPr>
              <a:t>三、制定保证施工总进度计划实施的措施</a:t>
            </a:r>
            <a:endParaRPr lang="en-US" altLang="zh-CN" sz="2800" dirty="0" smtClean="0">
              <a:solidFill>
                <a:schemeClr val="accent2"/>
              </a:solidFill>
              <a:latin typeface="+mn-ea"/>
              <a:ea typeface="+mn-ea"/>
            </a:endParaRPr>
          </a:p>
        </p:txBody>
      </p:sp>
      <p:sp>
        <p:nvSpPr>
          <p:cNvPr id="11" name="TextBox 54"/>
          <p:cNvSpPr txBox="1">
            <a:spLocks noChangeArrowheads="1"/>
          </p:cNvSpPr>
          <p:nvPr/>
        </p:nvSpPr>
        <p:spPr bwMode="auto">
          <a:xfrm>
            <a:off x="1431925" y="12838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smtClean="0">
                <a:solidFill>
                  <a:schemeClr val="accent2"/>
                </a:solidFill>
                <a:latin typeface="+mn-ea"/>
                <a:ea typeface="+mn-ea"/>
              </a:rPr>
              <a:t>施工总进度计划</a:t>
            </a:r>
            <a:endParaRPr lang="zh-CN" altLang="en-US" dirty="0">
              <a:solidFill>
                <a:schemeClr val="accent2"/>
              </a:solidFill>
              <a:latin typeface="+mn-ea"/>
              <a:ea typeface="+mn-ea"/>
              <a:cs typeface="华文细黑"/>
            </a:endParaRPr>
          </a:p>
        </p:txBody>
      </p:sp>
      <p:sp>
        <p:nvSpPr>
          <p:cNvPr id="12" name="TextBox 55"/>
          <p:cNvSpPr txBox="1">
            <a:spLocks noChangeArrowheads="1"/>
          </p:cNvSpPr>
          <p:nvPr/>
        </p:nvSpPr>
        <p:spPr bwMode="auto">
          <a:xfrm>
            <a:off x="-281824" y="14377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a:t>
            </a:r>
            <a:r>
              <a:rPr lang="zh-CN" altLang="en-US" sz="1600" dirty="0" smtClean="0">
                <a:solidFill>
                  <a:schemeClr val="accent2"/>
                </a:solidFill>
                <a:latin typeface="华文细黑"/>
                <a:ea typeface="华文细黑"/>
                <a:cs typeface="华文细黑"/>
              </a:rPr>
              <a:t>务</a:t>
            </a:r>
            <a:r>
              <a:rPr lang="en-US" altLang="zh-CN" sz="1600" dirty="0" smtClean="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图片 22"/>
          <p:cNvPicPr>
            <a:picLocks noChangeAspect="1"/>
          </p:cNvPicPr>
          <p:nvPr/>
        </p:nvPicPr>
        <p:blipFill>
          <a:blip r:embed="rId7"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5</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667573" y="2073042"/>
            <a:ext cx="7879080" cy="707886"/>
          </a:xfrm>
          <a:prstGeom prst="rect">
            <a:avLst/>
          </a:prstGeom>
          <a:noFill/>
          <a:ln w="9525">
            <a:noFill/>
            <a:miter lim="800000"/>
            <a:headEnd/>
            <a:tailEnd/>
          </a:ln>
        </p:spPr>
        <p:txBody>
          <a:bodyPr wrap="none">
            <a:spAutoFit/>
          </a:bodyPr>
          <a:lstStyle/>
          <a:p>
            <a:pPr marL="0" lvl="1">
              <a:buFont typeface="Arial" pitchFamily="34" charset="0"/>
              <a:buNone/>
            </a:pPr>
            <a:r>
              <a:rPr lang="zh-CN" altLang="en-US" sz="4000" dirty="0" smtClean="0">
                <a:latin typeface="+mn-ea"/>
                <a:ea typeface="+mn-ea"/>
              </a:rPr>
              <a:t>总体施工准备与主要资源配置计划</a:t>
            </a:r>
            <a:endParaRPr lang="zh-CN" altLang="en-US" sz="4000" dirty="0">
              <a:latin typeface="+mn-ea"/>
              <a:ea typeface="+mn-ea"/>
              <a:cs typeface="华文细黑"/>
            </a:endParaRPr>
          </a:p>
        </p:txBody>
      </p:sp>
      <p:sp>
        <p:nvSpPr>
          <p:cNvPr id="9" name="文本框 9"/>
          <p:cNvSpPr txBox="1">
            <a:spLocks noChangeArrowheads="1"/>
          </p:cNvSpPr>
          <p:nvPr/>
        </p:nvSpPr>
        <p:spPr bwMode="auto">
          <a:xfrm>
            <a:off x="1562100" y="4149080"/>
            <a:ext cx="6153150" cy="1197572"/>
          </a:xfrm>
          <a:prstGeom prst="rect">
            <a:avLst/>
          </a:prstGeom>
          <a:noFill/>
          <a:ln w="9525">
            <a:noFill/>
            <a:miter lim="800000"/>
            <a:headEnd/>
            <a:tailEnd/>
          </a:ln>
        </p:spPr>
        <p:txBody>
          <a:bodyPr lIns="0" tIns="0" rIns="0" bIns="0">
            <a:spAutoFit/>
          </a:bodyPr>
          <a:lstStyle/>
          <a:p>
            <a:pPr>
              <a:lnSpc>
                <a:spcPct val="150000"/>
              </a:lnSpc>
            </a:pPr>
            <a:r>
              <a:rPr lang="zh-CN" altLang="en-US" dirty="0" smtClean="0">
                <a:latin typeface="+mn-ea"/>
                <a:ea typeface="+mn-ea"/>
              </a:rPr>
              <a:t>掌握总体施工准备包括的具体内容，熟悉主要资源配置计划相关表格。结合具体工程，会编制总体施工准备工作计划和主要资源配置计划。</a:t>
            </a:r>
            <a:endParaRPr lang="zh-CN" altLang="en-US" dirty="0">
              <a:latin typeface="+mn-ea"/>
              <a:ea typeface="+mn-ea"/>
            </a:endParaRPr>
          </a:p>
        </p:txBody>
      </p:sp>
      <p:grpSp>
        <p:nvGrpSpPr>
          <p:cNvPr id="25" name="组合 24"/>
          <p:cNvGrpSpPr>
            <a:grpSpLocks/>
          </p:cNvGrpSpPr>
          <p:nvPr/>
        </p:nvGrpSpPr>
        <p:grpSpPr bwMode="auto">
          <a:xfrm>
            <a:off x="9663113" y="4516438"/>
            <a:ext cx="1906587" cy="696912"/>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235531" name="TextBox 28"/>
            <p:cNvSpPr txBox="1">
              <a:spLocks noChangeArrowheads="1"/>
            </p:cNvSpPr>
            <p:nvPr/>
          </p:nvSpPr>
          <p:spPr bwMode="auto">
            <a:xfrm>
              <a:off x="2143336" y="2022657"/>
              <a:ext cx="2536371" cy="457200"/>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235532" name="Text Box 12"/>
          <p:cNvSpPr txBox="1">
            <a:spLocks noChangeArrowheads="1"/>
          </p:cNvSpPr>
          <p:nvPr/>
        </p:nvSpPr>
        <p:spPr bwMode="auto">
          <a:xfrm>
            <a:off x="1562100" y="765175"/>
            <a:ext cx="3095625" cy="1431925"/>
          </a:xfrm>
          <a:prstGeom prst="rect">
            <a:avLst/>
          </a:prstGeom>
          <a:noFill/>
          <a:ln w="9525">
            <a:noFill/>
            <a:miter lim="800000"/>
            <a:headEnd/>
            <a:tailEnd/>
          </a:ln>
          <a:effectLst/>
        </p:spPr>
        <p:txBody>
          <a:bodyPr>
            <a:spAutoFit/>
          </a:bodyPr>
          <a:lstStyle/>
          <a:p>
            <a:pPr>
              <a:spcBef>
                <a:spcPct val="50000"/>
              </a:spcBef>
            </a:pPr>
            <a:r>
              <a:rPr lang="zh-CN" altLang="en-US" sz="4400" dirty="0">
                <a:latin typeface="微软雅黑" pitchFamily="34" charset="-122"/>
                <a:ea typeface="微软雅黑" pitchFamily="34" charset="-122"/>
              </a:rPr>
              <a:t>学习任务 </a:t>
            </a:r>
            <a:r>
              <a:rPr lang="en-US" altLang="zh-CN" sz="4400" dirty="0">
                <a:latin typeface="微软雅黑" pitchFamily="34" charset="-122"/>
                <a:ea typeface="微软雅黑" pitchFamily="34" charset="-122"/>
              </a:rPr>
              <a:t>5 </a:t>
            </a:r>
            <a:br>
              <a:rPr lang="en-US" altLang="zh-CN" sz="4400" dirty="0">
                <a:latin typeface="微软雅黑" pitchFamily="34" charset="-122"/>
                <a:ea typeface="微软雅黑" pitchFamily="34" charset="-122"/>
              </a:rPr>
            </a:br>
            <a:endParaRPr lang="zh-CN" altLang="en-US" sz="4400" dirty="0">
              <a:latin typeface="微软雅黑" pitchFamily="34" charset="-122"/>
              <a:ea typeface="微软雅黑" pitchFamily="34" charset="-122"/>
            </a:endParaRPr>
          </a:p>
        </p:txBody>
      </p:sp>
    </p:spTree>
  </p:cSld>
  <p:clrMapOvr>
    <a:masterClrMapping/>
  </p:clrMapOvr>
  <p:transition advClick="0" advTm="6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30325" y="126642"/>
            <a:ext cx="6568256" cy="369332"/>
          </a:xfrm>
          <a:prstGeom prst="rect">
            <a:avLst/>
          </a:prstGeom>
          <a:noFill/>
          <a:ln w="9525">
            <a:noFill/>
            <a:miter lim="800000"/>
            <a:headEnd/>
            <a:tailEnd/>
          </a:ln>
        </p:spPr>
        <p:txBody>
          <a:bodyPr wrap="square">
            <a:spAutoFit/>
          </a:bodyPr>
          <a:lstStyle/>
          <a:p>
            <a:pPr marL="0" lvl="1">
              <a:buFont typeface="Arial" pitchFamily="34" charset="0"/>
              <a:buNone/>
            </a:pPr>
            <a:r>
              <a:rPr lang="zh-CN" altLang="en-US" dirty="0" smtClean="0">
                <a:solidFill>
                  <a:schemeClr val="accent2"/>
                </a:solidFill>
                <a:latin typeface="+mn-ea"/>
                <a:ea typeface="+mn-ea"/>
              </a:rPr>
              <a:t>总体施工准备与主要资源配置计划</a:t>
            </a:r>
            <a:endParaRPr lang="zh-CN" altLang="en-US" dirty="0">
              <a:solidFill>
                <a:schemeClr val="accent2"/>
              </a:solidFill>
              <a:latin typeface="+mn-ea"/>
              <a:ea typeface="+mn-ea"/>
              <a:cs typeface="华文细黑"/>
            </a:endParaRPr>
          </a:p>
        </p:txBody>
      </p:sp>
      <p:sp>
        <p:nvSpPr>
          <p:cNvPr id="53" name="椭圆 52"/>
          <p:cNvSpPr/>
          <p:nvPr/>
        </p:nvSpPr>
        <p:spPr>
          <a:xfrm>
            <a:off x="925364" y="1424335"/>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769789" y="1268760"/>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050777" y="2350774"/>
            <a:ext cx="2332037" cy="1240697"/>
          </a:xfrm>
          <a:prstGeom prst="rect">
            <a:avLst/>
          </a:prstGeom>
        </p:spPr>
        <p:txBody>
          <a:bodyPr lIns="131420" tIns="65709" rIns="131420" bIns="65709">
            <a:spAutoFit/>
          </a:bodyPr>
          <a:lstStyle/>
          <a:p>
            <a:pPr algn="ctr">
              <a:buFont typeface="Arial" pitchFamily="34" charset="0"/>
              <a:buNone/>
            </a:pPr>
            <a:r>
              <a:rPr lang="zh-CN" altLang="en-US" sz="2400" dirty="0">
                <a:solidFill>
                  <a:schemeClr val="accent2"/>
                </a:solidFill>
                <a:latin typeface="+mn-ea"/>
                <a:ea typeface="+mn-ea"/>
              </a:rPr>
              <a:t>一</a:t>
            </a:r>
            <a:r>
              <a:rPr lang="zh-CN" altLang="en-US" sz="2400" dirty="0" smtClean="0">
                <a:solidFill>
                  <a:schemeClr val="accent2"/>
                </a:solidFill>
                <a:latin typeface="+mn-ea"/>
                <a:ea typeface="+mn-ea"/>
              </a:rPr>
              <a:t>、总体施工准备工作计划</a:t>
            </a:r>
            <a:r>
              <a:rPr lang="zh-CN" altLang="en-US" sz="2400" dirty="0">
                <a:solidFill>
                  <a:schemeClr val="accent2"/>
                </a:solidFill>
                <a:latin typeface="+mn-ea"/>
                <a:ea typeface="+mn-ea"/>
              </a:rPr>
              <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27343" name="Text Box 15"/>
          <p:cNvSpPr txBox="1">
            <a:spLocks noChangeArrowheads="1"/>
          </p:cNvSpPr>
          <p:nvPr/>
        </p:nvSpPr>
        <p:spPr bwMode="auto">
          <a:xfrm>
            <a:off x="4442197" y="1468664"/>
            <a:ext cx="6840760" cy="2536400"/>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现场准备包括现场生产、生活等临时设施，如生产、生活用房、临时道路、材料堆放、临时用水、用电和供热、供气等计划。技术准备包括施工过程所需技术资料的准备、施工方案的编制计划、试验检验计划、设备调整试验工作计划等。资金准备包括收支两个方面，主要根据施工总进度计划编制资金使用计划，做到收支平衡。施工准备工作计划，如表所示。</a:t>
            </a:r>
            <a:endParaRPr lang="zh-CN" altLang="en-US" dirty="0">
              <a:latin typeface="+mn-ea"/>
              <a:ea typeface="+mn-ea"/>
            </a:endParaRPr>
          </a:p>
        </p:txBody>
      </p:sp>
      <p:sp>
        <p:nvSpPr>
          <p:cNvPr id="12" name="TextBox 55"/>
          <p:cNvSpPr txBox="1">
            <a:spLocks noChangeArrowheads="1"/>
          </p:cNvSpPr>
          <p:nvPr/>
        </p:nvSpPr>
        <p:spPr bwMode="auto">
          <a:xfrm>
            <a:off x="-310331" y="13678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pic>
        <p:nvPicPr>
          <p:cNvPr id="126977" name="Picture 1" descr="C:\Users\Administrator\AppData\Roaming\Tencent\Users\1430847197\QQ\WinTemp\RichOle\K6HTGN_QFWDX$P$GPC0PDS7.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169965" y="4437112"/>
            <a:ext cx="9366076" cy="1728192"/>
          </a:xfrm>
          <a:prstGeom prst="rect">
            <a:avLst/>
          </a:prstGeom>
          <a:noFill/>
        </p:spPr>
      </p:pic>
    </p:spTree>
  </p:cSld>
  <p:clrMapOvr>
    <a:masterClrMapping/>
  </p:clrMapOvr>
  <p:transition advClick="0" advTm="8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213396" y="1424335"/>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057821" y="1268760"/>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338809" y="2233960"/>
            <a:ext cx="2332037" cy="1240697"/>
          </a:xfrm>
          <a:prstGeom prst="rect">
            <a:avLst/>
          </a:prstGeom>
        </p:spPr>
        <p:txBody>
          <a:bodyPr lIns="131420" tIns="65709" rIns="131420" bIns="65709">
            <a:spAutoFit/>
          </a:bodyPr>
          <a:lstStyle/>
          <a:p>
            <a:pPr algn="ctr">
              <a:buFont typeface="Arial" pitchFamily="34" charset="0"/>
              <a:buNone/>
            </a:pPr>
            <a:r>
              <a:rPr lang="zh-CN" altLang="en-US" sz="2400" dirty="0">
                <a:solidFill>
                  <a:schemeClr val="accent2"/>
                </a:solidFill>
                <a:latin typeface="+mn-ea"/>
                <a:ea typeface="+mn-ea"/>
              </a:rPr>
              <a:t>二</a:t>
            </a:r>
            <a:r>
              <a:rPr lang="zh-CN" altLang="en-US" sz="2400" dirty="0" smtClean="0">
                <a:solidFill>
                  <a:schemeClr val="accent2"/>
                </a:solidFill>
                <a:latin typeface="+mn-ea"/>
                <a:ea typeface="+mn-ea"/>
              </a:rPr>
              <a:t>、主要资源配置计划</a:t>
            </a:r>
            <a:r>
              <a:rPr lang="zh-CN" altLang="en-US" sz="2400" dirty="0">
                <a:solidFill>
                  <a:schemeClr val="accent2"/>
                </a:solidFill>
                <a:latin typeface="+mn-ea"/>
                <a:ea typeface="+mn-ea"/>
              </a:rPr>
              <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43723" name="Text Box 11"/>
          <p:cNvSpPr txBox="1">
            <a:spLocks noChangeArrowheads="1"/>
          </p:cNvSpPr>
          <p:nvPr/>
        </p:nvSpPr>
        <p:spPr bwMode="auto">
          <a:xfrm>
            <a:off x="4154165" y="1331183"/>
            <a:ext cx="7704856" cy="1754326"/>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资源配置计划包括劳动力配置计划、材料配置计划和施工机械配置计划等。</a:t>
            </a:r>
            <a:endParaRPr lang="en-US" altLang="zh-CN" dirty="0" smtClean="0">
              <a:latin typeface="+mn-ea"/>
              <a:ea typeface="+mn-ea"/>
            </a:endParaRPr>
          </a:p>
          <a:p>
            <a:pPr>
              <a:lnSpc>
                <a:spcPct val="150000"/>
              </a:lnSpc>
            </a:pPr>
            <a:r>
              <a:rPr lang="zh-CN" altLang="en-US" dirty="0" smtClean="0">
                <a:latin typeface="+mn-ea"/>
                <a:ea typeface="+mn-ea"/>
              </a:rPr>
              <a:t>（一）劳动力配置计划劳动力</a:t>
            </a:r>
          </a:p>
          <a:p>
            <a:pPr>
              <a:lnSpc>
                <a:spcPct val="150000"/>
              </a:lnSpc>
            </a:pPr>
            <a:r>
              <a:rPr lang="zh-CN" altLang="en-US" dirty="0" smtClean="0">
                <a:latin typeface="+mn-ea"/>
                <a:ea typeface="+mn-ea"/>
              </a:rPr>
              <a:t>需用量计划如表所示。</a:t>
            </a:r>
            <a:r>
              <a:rPr lang="zh-CN" altLang="en-US" dirty="0">
                <a:latin typeface="+mn-ea"/>
                <a:ea typeface="+mn-ea"/>
              </a:rPr>
              <a:t/>
            </a:r>
            <a:br>
              <a:rPr lang="zh-CN" altLang="en-US" dirty="0">
                <a:latin typeface="+mn-ea"/>
                <a:ea typeface="+mn-ea"/>
              </a:rPr>
            </a:br>
            <a:endParaRPr lang="zh-CN" altLang="en-US" dirty="0">
              <a:latin typeface="+mn-ea"/>
              <a:ea typeface="+mn-ea"/>
            </a:endParaRPr>
          </a:p>
        </p:txBody>
      </p:sp>
      <p:pic>
        <p:nvPicPr>
          <p:cNvPr id="114689" name="Picture 1" descr="C:\Users\Administrator\AppData\Roaming\Tencent\Users\1430847197\QQ\WinTemp\RichOle\6GK2ZFU8SET{K[@62C_AU$C.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2875" y="3763521"/>
            <a:ext cx="7618114" cy="2617808"/>
          </a:xfrm>
          <a:prstGeom prst="rect">
            <a:avLst/>
          </a:prstGeom>
          <a:noFill/>
        </p:spPr>
      </p:pic>
      <p:sp>
        <p:nvSpPr>
          <p:cNvPr id="11" name="矩形 10"/>
          <p:cNvSpPr/>
          <p:nvPr/>
        </p:nvSpPr>
        <p:spPr>
          <a:xfrm>
            <a:off x="6890469" y="3289991"/>
            <a:ext cx="2031325" cy="369332"/>
          </a:xfrm>
          <a:prstGeom prst="rect">
            <a:avLst/>
          </a:prstGeom>
        </p:spPr>
        <p:txBody>
          <a:bodyPr wrap="none">
            <a:spAutoFit/>
          </a:bodyPr>
          <a:lstStyle/>
          <a:p>
            <a:r>
              <a:rPr lang="zh-CN" altLang="en-US" dirty="0" smtClean="0"/>
              <a:t>劳动力需用量计划</a:t>
            </a:r>
            <a:endParaRPr lang="zh-CN" altLang="en-US" dirty="0"/>
          </a:p>
        </p:txBody>
      </p:sp>
      <p:sp>
        <p:nvSpPr>
          <p:cNvPr id="12" name="TextBox 54"/>
          <p:cNvSpPr txBox="1">
            <a:spLocks noChangeArrowheads="1"/>
          </p:cNvSpPr>
          <p:nvPr/>
        </p:nvSpPr>
        <p:spPr bwMode="auto">
          <a:xfrm>
            <a:off x="1330325" y="126642"/>
            <a:ext cx="6568256" cy="369332"/>
          </a:xfrm>
          <a:prstGeom prst="rect">
            <a:avLst/>
          </a:prstGeom>
          <a:noFill/>
          <a:ln w="9525">
            <a:noFill/>
            <a:miter lim="800000"/>
            <a:headEnd/>
            <a:tailEnd/>
          </a:ln>
        </p:spPr>
        <p:txBody>
          <a:bodyPr wrap="square">
            <a:spAutoFit/>
          </a:bodyPr>
          <a:lstStyle/>
          <a:p>
            <a:pPr marL="0" lvl="1">
              <a:buFont typeface="Arial" pitchFamily="34" charset="0"/>
              <a:buNone/>
            </a:pPr>
            <a:r>
              <a:rPr lang="zh-CN" altLang="en-US" dirty="0" smtClean="0">
                <a:solidFill>
                  <a:schemeClr val="accent2"/>
                </a:solidFill>
                <a:latin typeface="+mn-ea"/>
                <a:ea typeface="+mn-ea"/>
              </a:rPr>
              <a:t>总体施工准备与主要资源配置计划</a:t>
            </a:r>
            <a:endParaRPr lang="zh-CN" altLang="en-US" dirty="0">
              <a:solidFill>
                <a:schemeClr val="accent2"/>
              </a:solidFill>
              <a:latin typeface="+mn-ea"/>
              <a:ea typeface="+mn-ea"/>
              <a:cs typeface="华文细黑"/>
            </a:endParaRPr>
          </a:p>
        </p:txBody>
      </p:sp>
      <p:sp>
        <p:nvSpPr>
          <p:cNvPr id="15" name="TextBox 55"/>
          <p:cNvSpPr txBox="1">
            <a:spLocks noChangeArrowheads="1"/>
          </p:cNvSpPr>
          <p:nvPr/>
        </p:nvSpPr>
        <p:spPr bwMode="auto">
          <a:xfrm>
            <a:off x="-310331" y="13678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43723" name="Text Box 11"/>
          <p:cNvSpPr txBox="1">
            <a:spLocks noChangeArrowheads="1"/>
          </p:cNvSpPr>
          <p:nvPr/>
        </p:nvSpPr>
        <p:spPr bwMode="auto">
          <a:xfrm>
            <a:off x="913806" y="2132856"/>
            <a:ext cx="3384375" cy="3000821"/>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根据劳动力需用量计划，有时在总进度计划表的下方，用直方图形式表示施工人数随工程进度时间的动态变化，如表所示，表的上半部分为施工进度计划，表的下半部分为劳动力人数动态图。这种表示方法直观易懂。</a:t>
            </a:r>
            <a:endParaRPr lang="zh-CN" altLang="en-US" dirty="0">
              <a:latin typeface="+mn-ea"/>
              <a:ea typeface="+mn-ea"/>
            </a:endParaRPr>
          </a:p>
        </p:txBody>
      </p:sp>
      <p:pic>
        <p:nvPicPr>
          <p:cNvPr id="249857" name="Picture 1" descr="C:\Users\Administrator\AppData\Roaming\Tencent\Users\1430847197\QQ\WinTemp\RichOle\$Y5Z_E1AG91K4OOIH%CI~03.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30229" y="1268759"/>
            <a:ext cx="6840760" cy="5116101"/>
          </a:xfrm>
          <a:prstGeom prst="rect">
            <a:avLst/>
          </a:prstGeom>
          <a:noFill/>
        </p:spPr>
      </p:pic>
      <p:sp>
        <p:nvSpPr>
          <p:cNvPr id="7" name="TextBox 54"/>
          <p:cNvSpPr txBox="1">
            <a:spLocks noChangeArrowheads="1"/>
          </p:cNvSpPr>
          <p:nvPr/>
        </p:nvSpPr>
        <p:spPr bwMode="auto">
          <a:xfrm>
            <a:off x="1330325" y="126642"/>
            <a:ext cx="6568256" cy="369332"/>
          </a:xfrm>
          <a:prstGeom prst="rect">
            <a:avLst/>
          </a:prstGeom>
          <a:noFill/>
          <a:ln w="9525">
            <a:noFill/>
            <a:miter lim="800000"/>
            <a:headEnd/>
            <a:tailEnd/>
          </a:ln>
        </p:spPr>
        <p:txBody>
          <a:bodyPr wrap="square">
            <a:spAutoFit/>
          </a:bodyPr>
          <a:lstStyle/>
          <a:p>
            <a:pPr marL="0" lvl="1">
              <a:buFont typeface="Arial" pitchFamily="34" charset="0"/>
              <a:buNone/>
            </a:pPr>
            <a:r>
              <a:rPr lang="zh-CN" altLang="en-US" dirty="0" smtClean="0">
                <a:solidFill>
                  <a:schemeClr val="accent2"/>
                </a:solidFill>
                <a:latin typeface="+mn-ea"/>
                <a:ea typeface="+mn-ea"/>
              </a:rPr>
              <a:t>总体施工准备与主要资源配置计划</a:t>
            </a:r>
            <a:endParaRPr lang="zh-CN" altLang="en-US" dirty="0">
              <a:solidFill>
                <a:schemeClr val="accent2"/>
              </a:solidFill>
              <a:latin typeface="+mn-ea"/>
              <a:ea typeface="+mn-ea"/>
              <a:cs typeface="华文细黑"/>
            </a:endParaRPr>
          </a:p>
        </p:txBody>
      </p:sp>
      <p:sp>
        <p:nvSpPr>
          <p:cNvPr id="8" name="TextBox 55"/>
          <p:cNvSpPr txBox="1">
            <a:spLocks noChangeArrowheads="1"/>
          </p:cNvSpPr>
          <p:nvPr/>
        </p:nvSpPr>
        <p:spPr bwMode="auto">
          <a:xfrm>
            <a:off x="-310331" y="13678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Box 5"/>
          <p:cNvSpPr txBox="1">
            <a:spLocks noChangeArrowheads="1"/>
          </p:cNvSpPr>
          <p:nvPr/>
        </p:nvSpPr>
        <p:spPr bwMode="auto">
          <a:xfrm>
            <a:off x="481757" y="998557"/>
            <a:ext cx="11161240" cy="3782895"/>
          </a:xfrm>
          <a:prstGeom prst="rect">
            <a:avLst/>
          </a:prstGeom>
          <a:noFill/>
          <a:ln w="9525">
            <a:noFill/>
            <a:miter lim="800000"/>
            <a:headEnd/>
            <a:tailEnd/>
          </a:ln>
        </p:spPr>
        <p:txBody>
          <a:bodyPr wrap="square">
            <a:spAutoFit/>
          </a:bodyPr>
          <a:lstStyle/>
          <a:p>
            <a:pPr>
              <a:lnSpc>
                <a:spcPct val="150000"/>
              </a:lnSpc>
              <a:buFont typeface="Arial" pitchFamily="34" charset="0"/>
              <a:buNone/>
            </a:pPr>
            <a:r>
              <a:rPr lang="zh-CN" altLang="en-US" dirty="0" smtClean="0">
                <a:latin typeface="+mn-ea"/>
                <a:ea typeface="+mn-ea"/>
              </a:rPr>
              <a:t>（二）材料、构配件及半成品需用量计划</a:t>
            </a:r>
            <a:endParaRPr lang="en-US" altLang="zh-CN" dirty="0" smtClean="0">
              <a:latin typeface="+mn-ea"/>
              <a:ea typeface="+mn-ea"/>
            </a:endParaRPr>
          </a:p>
          <a:p>
            <a:pPr>
              <a:lnSpc>
                <a:spcPct val="150000"/>
              </a:lnSpc>
            </a:pPr>
            <a:r>
              <a:rPr lang="zh-CN" altLang="en-US" dirty="0" smtClean="0">
                <a:latin typeface="+mn-ea"/>
                <a:ea typeface="+mn-ea"/>
              </a:rPr>
              <a:t>根据工种工程量汇总表和总进度计划要求，查概算定额可得到各单位工程所需的材料、构配件及半成品的需用量，从而编制需用量计划，如表所示。</a:t>
            </a:r>
            <a:endParaRPr lang="en-US" altLang="zh-CN" dirty="0" smtClean="0">
              <a:latin typeface="+mn-ea"/>
              <a:ea typeface="+mn-ea"/>
            </a:endParaRPr>
          </a:p>
          <a:p>
            <a:pPr>
              <a:lnSpc>
                <a:spcPct val="150000"/>
              </a:lnSpc>
              <a:buFont typeface="Arial" pitchFamily="34" charset="0"/>
              <a:buNone/>
            </a:pPr>
            <a:endParaRPr lang="en-US" altLang="zh-CN" dirty="0" smtClean="0">
              <a:latin typeface="+mn-ea"/>
              <a:ea typeface="+mn-ea"/>
            </a:endParaRPr>
          </a:p>
          <a:p>
            <a:pPr>
              <a:lnSpc>
                <a:spcPct val="150000"/>
              </a:lnSpc>
              <a:buFont typeface="Arial" pitchFamily="34" charset="0"/>
              <a:buNone/>
            </a:pPr>
            <a:endParaRPr lang="en-US" altLang="zh-CN" dirty="0" smtClean="0">
              <a:latin typeface="+mn-ea"/>
              <a:ea typeface="+mn-ea"/>
            </a:endParaRPr>
          </a:p>
          <a:p>
            <a:pPr>
              <a:lnSpc>
                <a:spcPct val="150000"/>
              </a:lnSpc>
              <a:buFont typeface="Arial" pitchFamily="34" charset="0"/>
              <a:buNone/>
            </a:pPr>
            <a:endParaRPr lang="en-US" altLang="zh-CN" dirty="0" smtClean="0">
              <a:latin typeface="+mn-ea"/>
              <a:ea typeface="+mn-ea"/>
            </a:endParaRPr>
          </a:p>
          <a:p>
            <a:pPr>
              <a:lnSpc>
                <a:spcPct val="150000"/>
              </a:lnSpc>
              <a:buFont typeface="Arial" pitchFamily="34" charset="0"/>
              <a:buNone/>
            </a:pPr>
            <a:endParaRPr lang="en-US" altLang="zh-CN" dirty="0" smtClean="0">
              <a:latin typeface="+mn-ea"/>
              <a:ea typeface="+mn-ea"/>
            </a:endParaRPr>
          </a:p>
          <a:p>
            <a:pPr>
              <a:lnSpc>
                <a:spcPct val="150000"/>
              </a:lnSpc>
              <a:buFont typeface="Arial" pitchFamily="34" charset="0"/>
              <a:buNone/>
            </a:pPr>
            <a:r>
              <a:rPr lang="zh-CN" altLang="en-US" dirty="0" smtClean="0">
                <a:latin typeface="+mn-ea"/>
                <a:ea typeface="+mn-ea"/>
              </a:rPr>
              <a:t>（三）施工机械需用量计划</a:t>
            </a:r>
            <a:endParaRPr lang="en-US" altLang="zh-CN" dirty="0" smtClean="0">
              <a:latin typeface="+mn-ea"/>
              <a:ea typeface="+mn-ea"/>
            </a:endParaRPr>
          </a:p>
          <a:p>
            <a:pPr>
              <a:lnSpc>
                <a:spcPct val="150000"/>
              </a:lnSpc>
            </a:pPr>
            <a:r>
              <a:rPr lang="zh-CN" altLang="en-US" dirty="0" smtClean="0">
                <a:latin typeface="+mn-ea"/>
                <a:ea typeface="+mn-ea"/>
              </a:rPr>
              <a:t>施工机械需用量计划是组织机械进场，计算施工用电量，选择变压器容量等的依据。具体表示形式如表所示。</a:t>
            </a:r>
            <a:endParaRPr lang="en-US" altLang="zh-CN" dirty="0">
              <a:latin typeface="+mn-ea"/>
              <a:ea typeface="+mn-ea"/>
            </a:endParaRPr>
          </a:p>
        </p:txBody>
      </p:sp>
      <p:pic>
        <p:nvPicPr>
          <p:cNvPr id="110593" name="Picture 1" descr="C:\Users\Administrator\AppData\Roaming\Tencent\Users\1430847197\QQ\WinTemp\RichOle\]`{{$5R)R7)LVAW1HN43L_U.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228725" y="2580796"/>
            <a:ext cx="8110016" cy="1136237"/>
          </a:xfrm>
          <a:prstGeom prst="rect">
            <a:avLst/>
          </a:prstGeom>
          <a:noFill/>
        </p:spPr>
      </p:pic>
      <p:pic>
        <p:nvPicPr>
          <p:cNvPr id="110594" name="Picture 2" descr="C:\Users\Administrator\AppData\Roaming\Tencent\Users\1430847197\QQ\WinTemp\RichOle\LRX8QG)2CZ5({R}OG7QS_@N.pn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428427" y="5076403"/>
            <a:ext cx="7334250" cy="1304925"/>
          </a:xfrm>
          <a:prstGeom prst="rect">
            <a:avLst/>
          </a:prstGeom>
          <a:noFill/>
        </p:spPr>
      </p:pic>
      <p:sp>
        <p:nvSpPr>
          <p:cNvPr id="8" name="TextBox 54"/>
          <p:cNvSpPr txBox="1">
            <a:spLocks noChangeArrowheads="1"/>
          </p:cNvSpPr>
          <p:nvPr/>
        </p:nvSpPr>
        <p:spPr bwMode="auto">
          <a:xfrm>
            <a:off x="1330325" y="126642"/>
            <a:ext cx="6568256" cy="369332"/>
          </a:xfrm>
          <a:prstGeom prst="rect">
            <a:avLst/>
          </a:prstGeom>
          <a:noFill/>
          <a:ln w="9525">
            <a:noFill/>
            <a:miter lim="800000"/>
            <a:headEnd/>
            <a:tailEnd/>
          </a:ln>
        </p:spPr>
        <p:txBody>
          <a:bodyPr wrap="square">
            <a:spAutoFit/>
          </a:bodyPr>
          <a:lstStyle/>
          <a:p>
            <a:pPr marL="0" lvl="1">
              <a:buFont typeface="Arial" pitchFamily="34" charset="0"/>
              <a:buNone/>
            </a:pPr>
            <a:r>
              <a:rPr lang="zh-CN" altLang="en-US" dirty="0" smtClean="0">
                <a:solidFill>
                  <a:schemeClr val="accent2"/>
                </a:solidFill>
                <a:latin typeface="+mn-ea"/>
                <a:ea typeface="+mn-ea"/>
              </a:rPr>
              <a:t>总体施工准备与主要资源配置计划</a:t>
            </a:r>
            <a:endParaRPr lang="zh-CN" altLang="en-US" dirty="0">
              <a:solidFill>
                <a:schemeClr val="accent2"/>
              </a:solidFill>
              <a:latin typeface="+mn-ea"/>
              <a:ea typeface="+mn-ea"/>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extBox 5"/>
          <p:cNvSpPr txBox="1">
            <a:spLocks noChangeArrowheads="1"/>
          </p:cNvSpPr>
          <p:nvPr/>
        </p:nvSpPr>
        <p:spPr bwMode="auto">
          <a:xfrm>
            <a:off x="1058863" y="1362437"/>
            <a:ext cx="8567910" cy="1338828"/>
          </a:xfrm>
          <a:prstGeom prst="rect">
            <a:avLst/>
          </a:prstGeom>
          <a:noFill/>
          <a:ln w="9525">
            <a:noFill/>
            <a:miter lim="800000"/>
            <a:headEnd/>
            <a:tailEnd/>
          </a:ln>
        </p:spPr>
        <p:txBody>
          <a:bodyPr wrap="square">
            <a:spAutoFit/>
          </a:bodyPr>
          <a:lstStyle/>
          <a:p>
            <a:pPr>
              <a:lnSpc>
                <a:spcPct val="150000"/>
              </a:lnSpc>
              <a:buFont typeface="Arial" pitchFamily="34" charset="0"/>
              <a:buNone/>
            </a:pPr>
            <a:r>
              <a:rPr lang="zh-CN" altLang="en-US" dirty="0" smtClean="0">
                <a:latin typeface="+mn-ea"/>
                <a:ea typeface="+mn-ea"/>
              </a:rPr>
              <a:t>（四）其他</a:t>
            </a:r>
            <a:endParaRPr lang="en-US" altLang="zh-CN" dirty="0" smtClean="0">
              <a:latin typeface="+mn-ea"/>
              <a:ea typeface="+mn-ea"/>
            </a:endParaRPr>
          </a:p>
          <a:p>
            <a:pPr>
              <a:lnSpc>
                <a:spcPct val="150000"/>
              </a:lnSpc>
            </a:pPr>
            <a:r>
              <a:rPr lang="zh-CN" altLang="en-US" dirty="0" smtClean="0">
                <a:latin typeface="+mn-ea"/>
                <a:ea typeface="+mn-ea"/>
              </a:rPr>
              <a:t>劳动力需用量计划、主要材料和预制品需用量计划、施工机具和设备需用量计划分别见表</a:t>
            </a:r>
            <a:r>
              <a:rPr lang="en-US" altLang="zh-CN" dirty="0" smtClean="0">
                <a:latin typeface="+mn-ea"/>
                <a:ea typeface="+mn-ea"/>
              </a:rPr>
              <a:t>4 - 12 </a:t>
            </a:r>
            <a:r>
              <a:rPr lang="zh-CN" altLang="en-US" dirty="0" smtClean="0">
                <a:latin typeface="+mn-ea"/>
                <a:ea typeface="+mn-ea"/>
              </a:rPr>
              <a:t>至表</a:t>
            </a:r>
            <a:r>
              <a:rPr lang="en-US" altLang="zh-CN" dirty="0" smtClean="0">
                <a:latin typeface="+mn-ea"/>
                <a:ea typeface="+mn-ea"/>
              </a:rPr>
              <a:t>4 - 14</a:t>
            </a:r>
            <a:r>
              <a:rPr lang="zh-CN" altLang="en-US" dirty="0" smtClean="0">
                <a:latin typeface="+mn-ea"/>
                <a:ea typeface="+mn-ea"/>
              </a:rPr>
              <a:t>。</a:t>
            </a:r>
            <a:endParaRPr lang="en-US" altLang="zh-CN" dirty="0">
              <a:latin typeface="+mn-ea"/>
              <a:ea typeface="+mn-ea"/>
            </a:endParaRPr>
          </a:p>
        </p:txBody>
      </p:sp>
      <p:pic>
        <p:nvPicPr>
          <p:cNvPr id="108545" name="Picture 1" descr="C:\Users\Administrator\AppData\Roaming\Tencent\Users\1430847197\QQ\WinTemp\RichOle\88T4_VW]X]CT}$AI4[TEHE0.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75223" y="3499371"/>
            <a:ext cx="7381875" cy="2914650"/>
          </a:xfrm>
          <a:prstGeom prst="rect">
            <a:avLst/>
          </a:prstGeom>
          <a:noFill/>
        </p:spPr>
      </p:pic>
      <p:sp>
        <p:nvSpPr>
          <p:cNvPr id="7" name="矩形 6"/>
          <p:cNvSpPr/>
          <p:nvPr/>
        </p:nvSpPr>
        <p:spPr>
          <a:xfrm>
            <a:off x="4417414" y="2915652"/>
            <a:ext cx="2954655" cy="369332"/>
          </a:xfrm>
          <a:prstGeom prst="rect">
            <a:avLst/>
          </a:prstGeom>
        </p:spPr>
        <p:txBody>
          <a:bodyPr wrap="none">
            <a:spAutoFit/>
          </a:bodyPr>
          <a:lstStyle/>
          <a:p>
            <a:r>
              <a:rPr lang="zh-CN" altLang="en-US" dirty="0" smtClean="0"/>
              <a:t>表</a:t>
            </a:r>
            <a:r>
              <a:rPr lang="en-US" altLang="zh-CN" dirty="0" smtClean="0"/>
              <a:t>4-12</a:t>
            </a:r>
            <a:r>
              <a:rPr lang="zh-CN" altLang="en-US" dirty="0" smtClean="0"/>
              <a:t>　劳动力需用量计划</a:t>
            </a:r>
            <a:endParaRPr lang="zh-CN" altLang="en-US" dirty="0"/>
          </a:p>
        </p:txBody>
      </p:sp>
      <p:sp>
        <p:nvSpPr>
          <p:cNvPr id="9" name="TextBox 54"/>
          <p:cNvSpPr txBox="1">
            <a:spLocks noChangeArrowheads="1"/>
          </p:cNvSpPr>
          <p:nvPr/>
        </p:nvSpPr>
        <p:spPr bwMode="auto">
          <a:xfrm>
            <a:off x="1330325" y="126642"/>
            <a:ext cx="6568256" cy="369332"/>
          </a:xfrm>
          <a:prstGeom prst="rect">
            <a:avLst/>
          </a:prstGeom>
          <a:noFill/>
          <a:ln w="9525">
            <a:noFill/>
            <a:miter lim="800000"/>
            <a:headEnd/>
            <a:tailEnd/>
          </a:ln>
        </p:spPr>
        <p:txBody>
          <a:bodyPr wrap="square">
            <a:spAutoFit/>
          </a:bodyPr>
          <a:lstStyle/>
          <a:p>
            <a:pPr marL="0" lvl="1">
              <a:buFont typeface="Arial" pitchFamily="34" charset="0"/>
              <a:buNone/>
            </a:pPr>
            <a:r>
              <a:rPr lang="zh-CN" altLang="en-US" dirty="0" smtClean="0">
                <a:solidFill>
                  <a:schemeClr val="accent2"/>
                </a:solidFill>
                <a:latin typeface="+mn-ea"/>
                <a:ea typeface="+mn-ea"/>
              </a:rPr>
              <a:t>总体施工准备与主要资源配置计划</a:t>
            </a:r>
            <a:endParaRPr lang="zh-CN" altLang="en-US" dirty="0">
              <a:solidFill>
                <a:schemeClr val="accent2"/>
              </a:solidFill>
              <a:latin typeface="+mn-ea"/>
              <a:ea typeface="+mn-ea"/>
              <a:cs typeface="华文细黑"/>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5" name="Picture 1" descr="C:\Users\Administrator\AppData\Roaming\Tencent\Users\1430847197\QQ\WinTemp\RichOle\EIOUWHF}L0__DEB5(Q_7EK2.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46516" y="2492896"/>
            <a:ext cx="10436441" cy="3269729"/>
          </a:xfrm>
          <a:prstGeom prst="rect">
            <a:avLst/>
          </a:prstGeom>
          <a:noFill/>
        </p:spPr>
      </p:pic>
      <p:sp>
        <p:nvSpPr>
          <p:cNvPr id="7" name="矩形 6"/>
          <p:cNvSpPr/>
          <p:nvPr/>
        </p:nvSpPr>
        <p:spPr>
          <a:xfrm>
            <a:off x="3722117" y="1772816"/>
            <a:ext cx="4108817" cy="369332"/>
          </a:xfrm>
          <a:prstGeom prst="rect">
            <a:avLst/>
          </a:prstGeom>
        </p:spPr>
        <p:txBody>
          <a:bodyPr wrap="none">
            <a:spAutoFit/>
          </a:bodyPr>
          <a:lstStyle/>
          <a:p>
            <a:r>
              <a:rPr lang="zh-CN" altLang="en-US" dirty="0" smtClean="0"/>
              <a:t>表</a:t>
            </a:r>
            <a:r>
              <a:rPr lang="en-US" altLang="zh-CN" dirty="0" smtClean="0"/>
              <a:t>4-13</a:t>
            </a:r>
            <a:r>
              <a:rPr lang="zh-CN" altLang="en-US" dirty="0" smtClean="0"/>
              <a:t>　主要材料和预制品需用量计划</a:t>
            </a:r>
            <a:endParaRPr lang="zh-CN" altLang="en-US" dirty="0"/>
          </a:p>
        </p:txBody>
      </p:sp>
      <p:sp>
        <p:nvSpPr>
          <p:cNvPr id="8" name="TextBox 54"/>
          <p:cNvSpPr txBox="1">
            <a:spLocks noChangeArrowheads="1"/>
          </p:cNvSpPr>
          <p:nvPr/>
        </p:nvSpPr>
        <p:spPr bwMode="auto">
          <a:xfrm>
            <a:off x="1330325" y="126642"/>
            <a:ext cx="6568256" cy="369332"/>
          </a:xfrm>
          <a:prstGeom prst="rect">
            <a:avLst/>
          </a:prstGeom>
          <a:noFill/>
          <a:ln w="9525">
            <a:noFill/>
            <a:miter lim="800000"/>
            <a:headEnd/>
            <a:tailEnd/>
          </a:ln>
        </p:spPr>
        <p:txBody>
          <a:bodyPr wrap="square">
            <a:spAutoFit/>
          </a:bodyPr>
          <a:lstStyle/>
          <a:p>
            <a:pPr marL="0" lvl="1">
              <a:buFont typeface="Arial" pitchFamily="34" charset="0"/>
              <a:buNone/>
            </a:pPr>
            <a:r>
              <a:rPr lang="zh-CN" altLang="en-US" dirty="0" smtClean="0">
                <a:solidFill>
                  <a:schemeClr val="accent2"/>
                </a:solidFill>
                <a:latin typeface="+mn-ea"/>
                <a:ea typeface="+mn-ea"/>
              </a:rPr>
              <a:t>总体施工准备与主要资源配置计划</a:t>
            </a:r>
            <a:endParaRPr lang="zh-CN" altLang="en-US" dirty="0">
              <a:solidFill>
                <a:schemeClr val="accent2"/>
              </a:solidFill>
              <a:latin typeface="+mn-ea"/>
              <a:ea typeface="+mn-ea"/>
              <a:cs typeface="华文细黑"/>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2" descr="C:\Users\Administrator\AppData\Roaming\Tencent\Users\1430847197\QQ\WinTemp\RichOle\NQPWG0ZO5))5]]BJ(6{IFO8.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69789" y="2348881"/>
            <a:ext cx="10577768" cy="3312368"/>
          </a:xfrm>
          <a:prstGeom prst="rect">
            <a:avLst/>
          </a:prstGeom>
          <a:noFill/>
        </p:spPr>
      </p:pic>
      <p:sp>
        <p:nvSpPr>
          <p:cNvPr id="8" name="矩形 7"/>
          <p:cNvSpPr/>
          <p:nvPr/>
        </p:nvSpPr>
        <p:spPr>
          <a:xfrm>
            <a:off x="4020596" y="1619508"/>
            <a:ext cx="3877985" cy="369332"/>
          </a:xfrm>
          <a:prstGeom prst="rect">
            <a:avLst/>
          </a:prstGeom>
        </p:spPr>
        <p:txBody>
          <a:bodyPr wrap="none">
            <a:spAutoFit/>
          </a:bodyPr>
          <a:lstStyle/>
          <a:p>
            <a:r>
              <a:rPr lang="zh-CN" altLang="en-US" dirty="0" smtClean="0"/>
              <a:t>表</a:t>
            </a:r>
            <a:r>
              <a:rPr lang="en-US" altLang="zh-CN" dirty="0" smtClean="0"/>
              <a:t>4-14</a:t>
            </a:r>
            <a:r>
              <a:rPr lang="zh-CN" altLang="en-US" dirty="0" smtClean="0"/>
              <a:t>　施工机具和设备需用量计划</a:t>
            </a:r>
            <a:endParaRPr lang="zh-CN" altLang="en-US" dirty="0"/>
          </a:p>
        </p:txBody>
      </p:sp>
      <p:sp>
        <p:nvSpPr>
          <p:cNvPr id="7" name="TextBox 54"/>
          <p:cNvSpPr txBox="1">
            <a:spLocks noChangeArrowheads="1"/>
          </p:cNvSpPr>
          <p:nvPr/>
        </p:nvSpPr>
        <p:spPr bwMode="auto">
          <a:xfrm>
            <a:off x="1330325" y="126642"/>
            <a:ext cx="6568256" cy="369332"/>
          </a:xfrm>
          <a:prstGeom prst="rect">
            <a:avLst/>
          </a:prstGeom>
          <a:noFill/>
          <a:ln w="9525">
            <a:noFill/>
            <a:miter lim="800000"/>
            <a:headEnd/>
            <a:tailEnd/>
          </a:ln>
        </p:spPr>
        <p:txBody>
          <a:bodyPr wrap="square">
            <a:spAutoFit/>
          </a:bodyPr>
          <a:lstStyle/>
          <a:p>
            <a:pPr marL="0" lvl="1">
              <a:buFont typeface="Arial" pitchFamily="34" charset="0"/>
              <a:buNone/>
            </a:pPr>
            <a:r>
              <a:rPr lang="zh-CN" altLang="en-US" dirty="0" smtClean="0">
                <a:solidFill>
                  <a:schemeClr val="accent2"/>
                </a:solidFill>
                <a:latin typeface="+mn-ea"/>
                <a:ea typeface="+mn-ea"/>
              </a:rPr>
              <a:t>总体施工准备与主要资源配置计划</a:t>
            </a:r>
            <a:endParaRPr lang="zh-CN" altLang="en-US" dirty="0">
              <a:solidFill>
                <a:schemeClr val="accent2"/>
              </a:solidFill>
              <a:latin typeface="+mn-ea"/>
              <a:ea typeface="+mn-ea"/>
              <a:cs typeface="华文细黑"/>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7"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pPr>
            <a:r>
              <a:rPr lang="en-US" altLang="zh-CN" sz="5800">
                <a:solidFill>
                  <a:srgbClr val="FFFFFF"/>
                </a:solidFill>
                <a:latin typeface="Impact" pitchFamily="34" charset="0"/>
                <a:ea typeface="黑体" pitchFamily="49" charset="-122"/>
              </a:rPr>
              <a:t>6</a:t>
            </a:r>
            <a:endParaRPr lang="zh-CN" altLang="en-US" sz="5800">
              <a:solidFill>
                <a:srgbClr val="FFFFFF"/>
              </a:solidFill>
              <a:latin typeface="Impact" pitchFamily="34" charset="0"/>
              <a:ea typeface="黑体" pitchFamily="49" charset="-122"/>
            </a:endParaRPr>
          </a:p>
        </p:txBody>
      </p:sp>
      <p:sp>
        <p:nvSpPr>
          <p:cNvPr id="8" name="TextBox 7"/>
          <p:cNvSpPr txBox="1">
            <a:spLocks noChangeArrowheads="1"/>
          </p:cNvSpPr>
          <p:nvPr/>
        </p:nvSpPr>
        <p:spPr bwMode="auto">
          <a:xfrm>
            <a:off x="2705100" y="1951038"/>
            <a:ext cx="4698722" cy="1446550"/>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smtClean="0">
                <a:latin typeface="+mn-ea"/>
                <a:ea typeface="+mn-ea"/>
              </a:rPr>
              <a:t>施工总平面图布置</a:t>
            </a:r>
            <a:r>
              <a:rPr lang="zh-CN" altLang="en-US" sz="4400" dirty="0">
                <a:latin typeface="+mn-ea"/>
                <a:ea typeface="+mn-ea"/>
              </a:rPr>
              <a:t/>
            </a:r>
            <a:br>
              <a:rPr lang="zh-CN" altLang="en-US" sz="4400" dirty="0">
                <a:latin typeface="+mn-ea"/>
                <a:ea typeface="+mn-ea"/>
              </a:rPr>
            </a:br>
            <a:endParaRPr lang="zh-CN" altLang="en-US" sz="4400" dirty="0">
              <a:latin typeface="+mn-ea"/>
              <a:ea typeface="+mn-ea"/>
            </a:endParaRPr>
          </a:p>
        </p:txBody>
      </p:sp>
      <p:sp>
        <p:nvSpPr>
          <p:cNvPr id="9" name="文本框 9"/>
          <p:cNvSpPr txBox="1">
            <a:spLocks noChangeArrowheads="1"/>
          </p:cNvSpPr>
          <p:nvPr/>
        </p:nvSpPr>
        <p:spPr bwMode="auto">
          <a:xfrm>
            <a:off x="1562099" y="4525670"/>
            <a:ext cx="6552505" cy="415498"/>
          </a:xfrm>
          <a:prstGeom prst="rect">
            <a:avLst/>
          </a:prstGeom>
          <a:noFill/>
          <a:ln w="9525">
            <a:noFill/>
            <a:miter lim="800000"/>
            <a:headEnd/>
            <a:tailEnd/>
          </a:ln>
        </p:spPr>
        <p:txBody>
          <a:bodyPr wrap="square" lIns="0" tIns="0" rIns="0" bIns="0">
            <a:spAutoFit/>
          </a:bodyPr>
          <a:lstStyle/>
          <a:p>
            <a:pPr>
              <a:lnSpc>
                <a:spcPct val="150000"/>
              </a:lnSpc>
              <a:buFont typeface="Arial" pitchFamily="34" charset="0"/>
              <a:buNone/>
            </a:pPr>
            <a:r>
              <a:rPr lang="zh-CN" altLang="en-US" dirty="0" smtClean="0">
                <a:latin typeface="+mn-ea"/>
                <a:ea typeface="+mn-ea"/>
              </a:rPr>
              <a:t>掌握施工总平面图的布置依据、内容、布置原则、步骤和方法。</a:t>
            </a:r>
            <a:endParaRPr lang="zh-CN" altLang="en-US" dirty="0">
              <a:latin typeface="+mn-ea"/>
              <a:ea typeface="+mn-ea"/>
            </a:endParaRPr>
          </a:p>
        </p:txBody>
      </p:sp>
      <p:grpSp>
        <p:nvGrpSpPr>
          <p:cNvPr id="25" name="组合 24"/>
          <p:cNvGrpSpPr>
            <a:grpSpLocks/>
          </p:cNvGrpSpPr>
          <p:nvPr/>
        </p:nvGrpSpPr>
        <p:grpSpPr bwMode="auto">
          <a:xfrm>
            <a:off x="9663113" y="4516438"/>
            <a:ext cx="1906587" cy="696912"/>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253964" name="Text Box 12"/>
          <p:cNvSpPr txBox="1">
            <a:spLocks noChangeArrowheads="1"/>
          </p:cNvSpPr>
          <p:nvPr/>
        </p:nvSpPr>
        <p:spPr bwMode="auto">
          <a:xfrm>
            <a:off x="769938" y="765175"/>
            <a:ext cx="3095625" cy="1431925"/>
          </a:xfrm>
          <a:prstGeom prst="rect">
            <a:avLst/>
          </a:prstGeom>
          <a:noFill/>
          <a:ln w="9525">
            <a:noFill/>
            <a:miter lim="800000"/>
            <a:headEnd/>
            <a:tailEnd/>
          </a:ln>
          <a:effectLst/>
        </p:spPr>
        <p:txBody>
          <a:bodyPr>
            <a:spAutoFit/>
          </a:bodyPr>
          <a:lstStyle/>
          <a:p>
            <a:pPr>
              <a:spcBef>
                <a:spcPct val="50000"/>
              </a:spcBef>
            </a:pPr>
            <a:r>
              <a:rPr lang="zh-CN" altLang="en-US" sz="4400">
                <a:latin typeface="微软雅黑" pitchFamily="34" charset="-122"/>
                <a:ea typeface="微软雅黑" pitchFamily="34" charset="-122"/>
              </a:rPr>
              <a:t>学习任务 </a:t>
            </a:r>
            <a:r>
              <a:rPr lang="en-US" altLang="zh-CN" sz="4400">
                <a:latin typeface="微软雅黑" pitchFamily="34" charset="-122"/>
                <a:ea typeface="微软雅黑" pitchFamily="34" charset="-122"/>
              </a:rPr>
              <a:t>6 </a:t>
            </a:r>
            <a:br>
              <a:rPr lang="en-US" altLang="zh-CN" sz="4400">
                <a:latin typeface="微软雅黑" pitchFamily="34" charset="-122"/>
                <a:ea typeface="微软雅黑" pitchFamily="34" charset="-122"/>
              </a:rPr>
            </a:br>
            <a:endParaRPr lang="zh-CN" altLang="en-US" sz="4400">
              <a:latin typeface="微软雅黑" pitchFamily="34" charset="-122"/>
              <a:ea typeface="微软雅黑" pitchFamily="34" charset="-122"/>
            </a:endParaRPr>
          </a:p>
        </p:txBody>
      </p:sp>
    </p:spTree>
  </p:cSld>
  <p:clrMapOvr>
    <a:masterClrMapping/>
  </p:clrMapOvr>
  <p:transition advClick="0" advTm="6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851148" y="117818"/>
            <a:ext cx="4306292" cy="369332"/>
          </a:xfrm>
          <a:prstGeom prst="rect">
            <a:avLst/>
          </a:prstGeom>
          <a:noFill/>
        </p:spPr>
        <p:txBody>
          <a:bodyPr wrap="square">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buFont typeface="Arial" pitchFamily="34" charset="0"/>
              <a:buNone/>
              <a:defRPr/>
            </a:pPr>
            <a:r>
              <a:rPr lang="zh-CN" altLang="en-US" sz="1800" dirty="0">
                <a:solidFill>
                  <a:schemeClr val="accent2"/>
                </a:solidFill>
                <a:latin typeface="+mn-ea"/>
                <a:ea typeface="+mn-ea"/>
              </a:rPr>
              <a:t>单元四　施工组织总设计</a:t>
            </a:r>
          </a:p>
        </p:txBody>
      </p:sp>
      <p:sp>
        <p:nvSpPr>
          <p:cNvPr id="27650" name="TextBox 55"/>
          <p:cNvSpPr txBox="1">
            <a:spLocks noChangeArrowheads="1"/>
          </p:cNvSpPr>
          <p:nvPr/>
        </p:nvSpPr>
        <p:spPr bwMode="auto">
          <a:xfrm>
            <a:off x="20900" y="75257"/>
            <a:ext cx="1065213" cy="400050"/>
          </a:xfrm>
          <a:prstGeom prst="rect">
            <a:avLst/>
          </a:prstGeom>
          <a:noFill/>
          <a:ln w="9525">
            <a:noFill/>
            <a:miter lim="800000"/>
            <a:headEnd/>
            <a:tailEnd/>
          </a:ln>
        </p:spPr>
        <p:txBody>
          <a:bodyPr>
            <a:spAutoFit/>
          </a:bodyPr>
          <a:lstStyle/>
          <a:p>
            <a:pPr algn="r">
              <a:buFont typeface="Arial" pitchFamily="34" charset="0"/>
              <a:buNone/>
            </a:pPr>
            <a:r>
              <a:rPr lang="en-US" altLang="zh-CN" sz="2000" dirty="0" smtClean="0">
                <a:solidFill>
                  <a:schemeClr val="accent2"/>
                </a:solidFill>
              </a:rPr>
              <a:t>Part 4</a:t>
            </a:r>
            <a:r>
              <a:rPr lang="en-US" altLang="zh-CN" dirty="0" smtClean="0">
                <a:solidFill>
                  <a:schemeClr val="accent2"/>
                </a:solidFill>
              </a:rPr>
              <a:t> </a:t>
            </a:r>
            <a:endParaRPr lang="zh-CN" altLang="en-US" dirty="0">
              <a:solidFill>
                <a:schemeClr val="accent2"/>
              </a:solidFill>
            </a:endParaRPr>
          </a:p>
        </p:txBody>
      </p:sp>
      <p:grpSp>
        <p:nvGrpSpPr>
          <p:cNvPr id="2" name="组合 3"/>
          <p:cNvGrpSpPr>
            <a:grpSpLocks/>
          </p:cNvGrpSpPr>
          <p:nvPr/>
        </p:nvGrpSpPr>
        <p:grpSpPr bwMode="auto">
          <a:xfrm>
            <a:off x="481757" y="2092325"/>
            <a:ext cx="2522537" cy="2520950"/>
            <a:chOff x="1131888" y="1470025"/>
            <a:chExt cx="2098675" cy="2098676"/>
          </a:xfrm>
        </p:grpSpPr>
        <p:sp>
          <p:nvSpPr>
            <p:cNvPr id="27666" name="Oval 9"/>
            <p:cNvSpPr>
              <a:spLocks noChangeArrowheads="1"/>
            </p:cNvSpPr>
            <p:nvPr/>
          </p:nvSpPr>
          <p:spPr bwMode="auto">
            <a:xfrm>
              <a:off x="1131888" y="1470025"/>
              <a:ext cx="2098675" cy="2098676"/>
            </a:xfrm>
            <a:prstGeom prst="ellipse">
              <a:avLst/>
            </a:prstGeom>
            <a:solidFill>
              <a:schemeClr val="tx1"/>
            </a:solidFill>
            <a:ln w="9525">
              <a:noFill/>
              <a:round/>
              <a:headEnd/>
              <a:tailEnd/>
            </a:ln>
          </p:spPr>
          <p:txBody>
            <a:bodyPr/>
            <a:lstStyle/>
            <a:p>
              <a:pPr>
                <a:buFont typeface="Arial" pitchFamily="34" charset="0"/>
                <a:buNone/>
              </a:pPr>
              <a:endParaRPr lang="zh-CN" altLang="en-US"/>
            </a:p>
          </p:txBody>
        </p:sp>
        <p:sp>
          <p:nvSpPr>
            <p:cNvPr id="27667"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headEnd/>
              <a:tailEnd/>
            </a:ln>
          </p:spPr>
          <p:txBody>
            <a:bodyPr/>
            <a:lstStyle/>
            <a:p>
              <a:endParaRPr lang="zh-CN" altLang="en-US"/>
            </a:p>
          </p:txBody>
        </p:sp>
      </p:grpSp>
      <p:sp>
        <p:nvSpPr>
          <p:cNvPr id="11" name="TextBox 10"/>
          <p:cNvSpPr txBox="1"/>
          <p:nvPr/>
        </p:nvSpPr>
        <p:spPr>
          <a:xfrm>
            <a:off x="4155255" y="1455738"/>
            <a:ext cx="7847782" cy="461665"/>
          </a:xfrm>
          <a:prstGeom prst="rect">
            <a:avLst/>
          </a:prstGeom>
          <a:noFill/>
        </p:spPr>
        <p:txBody>
          <a:bodyPr wrap="square">
            <a:spAutoFit/>
          </a:bodyPr>
          <a:lstStyle/>
          <a:p>
            <a:r>
              <a:rPr lang="zh-CN" altLang="en-US" sz="2400" dirty="0">
                <a:latin typeface="+mn-ea"/>
                <a:ea typeface="+mn-ea"/>
              </a:rPr>
              <a:t>学习任务</a:t>
            </a:r>
            <a:r>
              <a:rPr lang="en-US" altLang="zh-CN" sz="2400" dirty="0">
                <a:latin typeface="+mn-ea"/>
                <a:ea typeface="+mn-ea"/>
              </a:rPr>
              <a:t>1</a:t>
            </a:r>
            <a:r>
              <a:rPr lang="zh-CN" altLang="en-US" sz="2400" dirty="0">
                <a:latin typeface="+mn-ea"/>
                <a:ea typeface="+mn-ea"/>
              </a:rPr>
              <a:t>　</a:t>
            </a:r>
            <a:r>
              <a:rPr lang="zh-CN" altLang="en-US" sz="2400" dirty="0" smtClean="0"/>
              <a:t>施工组织总设计的编制依据、方法、程序</a:t>
            </a:r>
            <a:endParaRPr lang="zh-CN" altLang="en-US" sz="2400" dirty="0">
              <a:solidFill>
                <a:schemeClr val="accent1"/>
              </a:solidFill>
              <a:latin typeface="+mn-ea"/>
              <a:ea typeface="+mn-ea"/>
            </a:endParaRPr>
          </a:p>
        </p:txBody>
      </p:sp>
      <p:sp>
        <p:nvSpPr>
          <p:cNvPr id="12" name="TextBox 11"/>
          <p:cNvSpPr txBox="1"/>
          <p:nvPr/>
        </p:nvSpPr>
        <p:spPr>
          <a:xfrm>
            <a:off x="4155799" y="2691235"/>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学习任</a:t>
            </a:r>
            <a:r>
              <a:rPr lang="zh-CN" altLang="en-US" sz="2400" dirty="0" smtClean="0">
                <a:latin typeface="+mn-ea"/>
                <a:ea typeface="+mn-ea"/>
              </a:rPr>
              <a:t>务</a:t>
            </a:r>
            <a:r>
              <a:rPr lang="en-US" altLang="zh-CN" sz="2400" dirty="0" smtClean="0">
                <a:latin typeface="+mn-ea"/>
                <a:ea typeface="+mn-ea"/>
              </a:rPr>
              <a:t>3</a:t>
            </a:r>
            <a:r>
              <a:rPr lang="zh-CN" altLang="en-US" sz="2400" dirty="0">
                <a:latin typeface="+mn-ea"/>
                <a:ea typeface="+mn-ea"/>
              </a:rPr>
              <a:t>　</a:t>
            </a:r>
            <a:r>
              <a:rPr lang="zh-CN" altLang="en-US" sz="2400" dirty="0" smtClean="0"/>
              <a:t>施工总体部署</a:t>
            </a:r>
            <a:endParaRPr lang="zh-CN" altLang="en-US" sz="2400" dirty="0">
              <a:solidFill>
                <a:schemeClr val="accent1"/>
              </a:solidFill>
              <a:latin typeface="+mn-ea"/>
              <a:ea typeface="+mn-ea"/>
            </a:endParaRPr>
          </a:p>
        </p:txBody>
      </p:sp>
      <p:sp>
        <p:nvSpPr>
          <p:cNvPr id="13" name="TextBox 12"/>
          <p:cNvSpPr txBox="1"/>
          <p:nvPr/>
        </p:nvSpPr>
        <p:spPr>
          <a:xfrm>
            <a:off x="4155799" y="3308258"/>
            <a:ext cx="6840538" cy="461963"/>
          </a:xfrm>
          <a:prstGeom prst="rect">
            <a:avLst/>
          </a:prstGeom>
          <a:noFill/>
        </p:spPr>
        <p:txBody>
          <a:bodyPr>
            <a:spAutoFit/>
          </a:bodyPr>
          <a:lstStyle/>
          <a:p>
            <a:pPr>
              <a:buFont typeface="Arial" pitchFamily="34" charset="0"/>
              <a:buNone/>
              <a:defRPr/>
            </a:pPr>
            <a:r>
              <a:rPr lang="zh-CN" altLang="en-US" sz="2400" dirty="0">
                <a:latin typeface="+mn-ea"/>
                <a:ea typeface="+mn-ea"/>
              </a:rPr>
              <a:t>学习任</a:t>
            </a:r>
            <a:r>
              <a:rPr lang="zh-CN" altLang="en-US" sz="2400" dirty="0" smtClean="0">
                <a:latin typeface="+mn-ea"/>
                <a:ea typeface="+mn-ea"/>
              </a:rPr>
              <a:t>务</a:t>
            </a:r>
            <a:r>
              <a:rPr lang="en-US" altLang="zh-CN" sz="2400" dirty="0" smtClean="0">
                <a:latin typeface="+mn-ea"/>
                <a:ea typeface="+mn-ea"/>
              </a:rPr>
              <a:t>4</a:t>
            </a:r>
            <a:r>
              <a:rPr lang="zh-CN" altLang="en-US" sz="2400" dirty="0">
                <a:latin typeface="+mn-ea"/>
                <a:ea typeface="+mn-ea"/>
              </a:rPr>
              <a:t>　</a:t>
            </a:r>
            <a:r>
              <a:rPr lang="zh-CN" altLang="en-US" sz="2400" dirty="0" smtClean="0"/>
              <a:t>施工总进度计划</a:t>
            </a:r>
            <a:endParaRPr lang="zh-CN" altLang="en-US" sz="2400" dirty="0">
              <a:solidFill>
                <a:schemeClr val="accent1"/>
              </a:solidFill>
              <a:latin typeface="+mn-ea"/>
              <a:ea typeface="+mn-ea"/>
            </a:endParaRPr>
          </a:p>
        </p:txBody>
      </p:sp>
      <p:sp>
        <p:nvSpPr>
          <p:cNvPr id="22" name="TextBox 21"/>
          <p:cNvSpPr txBox="1"/>
          <p:nvPr/>
        </p:nvSpPr>
        <p:spPr>
          <a:xfrm>
            <a:off x="4188260" y="3925282"/>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学习任</a:t>
            </a:r>
            <a:r>
              <a:rPr lang="zh-CN" altLang="en-US" sz="2400" dirty="0" smtClean="0">
                <a:latin typeface="+mn-ea"/>
                <a:ea typeface="+mn-ea"/>
              </a:rPr>
              <a:t>务</a:t>
            </a:r>
            <a:r>
              <a:rPr lang="en-US" altLang="zh-CN" sz="2400" dirty="0" smtClean="0">
                <a:latin typeface="+mn-ea"/>
                <a:ea typeface="+mn-ea"/>
              </a:rPr>
              <a:t>5</a:t>
            </a:r>
            <a:r>
              <a:rPr lang="zh-CN" altLang="en-US" sz="2400" dirty="0">
                <a:latin typeface="+mn-ea"/>
                <a:ea typeface="+mn-ea"/>
              </a:rPr>
              <a:t>　</a:t>
            </a:r>
            <a:r>
              <a:rPr lang="zh-CN" altLang="en-US" sz="2400" dirty="0" smtClean="0"/>
              <a:t>总体施工准备与主要资源配置计划</a:t>
            </a:r>
            <a:endParaRPr lang="zh-CN" altLang="en-US" sz="2400" dirty="0">
              <a:solidFill>
                <a:schemeClr val="accent1"/>
              </a:solidFill>
              <a:latin typeface="+mn-ea"/>
              <a:ea typeface="+mn-ea"/>
            </a:endParaRPr>
          </a:p>
        </p:txBody>
      </p:sp>
      <p:sp>
        <p:nvSpPr>
          <p:cNvPr id="23" name="TextBox 22"/>
          <p:cNvSpPr txBox="1"/>
          <p:nvPr/>
        </p:nvSpPr>
        <p:spPr>
          <a:xfrm>
            <a:off x="4154165" y="4544053"/>
            <a:ext cx="6840538" cy="461963"/>
          </a:xfrm>
          <a:prstGeom prst="rect">
            <a:avLst/>
          </a:prstGeom>
          <a:noFill/>
        </p:spPr>
        <p:txBody>
          <a:bodyPr>
            <a:spAutoFit/>
          </a:bodyPr>
          <a:lstStyle/>
          <a:p>
            <a:pPr>
              <a:buFont typeface="Arial" pitchFamily="34" charset="0"/>
              <a:buNone/>
              <a:defRPr/>
            </a:pPr>
            <a:r>
              <a:rPr lang="zh-CN" altLang="en-US" sz="2400" dirty="0">
                <a:latin typeface="+mn-ea"/>
                <a:ea typeface="+mn-ea"/>
              </a:rPr>
              <a:t>学习任</a:t>
            </a:r>
            <a:r>
              <a:rPr lang="zh-CN" altLang="en-US" sz="2400" dirty="0" smtClean="0">
                <a:latin typeface="+mn-ea"/>
                <a:ea typeface="+mn-ea"/>
              </a:rPr>
              <a:t>务</a:t>
            </a:r>
            <a:r>
              <a:rPr lang="en-US" altLang="zh-CN" sz="2400" dirty="0" smtClean="0">
                <a:latin typeface="+mn-ea"/>
                <a:ea typeface="+mn-ea"/>
              </a:rPr>
              <a:t>6</a:t>
            </a:r>
            <a:r>
              <a:rPr lang="zh-CN" altLang="en-US" sz="2400" dirty="0">
                <a:latin typeface="+mn-ea"/>
                <a:ea typeface="+mn-ea"/>
              </a:rPr>
              <a:t>　</a:t>
            </a:r>
            <a:r>
              <a:rPr lang="zh-CN" altLang="en-US" sz="2400" dirty="0" smtClean="0"/>
              <a:t>施工总平面图布置</a:t>
            </a:r>
            <a:endParaRPr lang="zh-CN" altLang="en-US" sz="2400" dirty="0">
              <a:solidFill>
                <a:schemeClr val="accent1"/>
              </a:solidFill>
              <a:latin typeface="+mn-ea"/>
              <a:ea typeface="+mn-ea"/>
            </a:endParaRPr>
          </a:p>
        </p:txBody>
      </p:sp>
      <p:sp>
        <p:nvSpPr>
          <p:cNvPr id="24" name="TextBox 23"/>
          <p:cNvSpPr txBox="1"/>
          <p:nvPr/>
        </p:nvSpPr>
        <p:spPr>
          <a:xfrm>
            <a:off x="4185919" y="5159329"/>
            <a:ext cx="6840538" cy="461962"/>
          </a:xfrm>
          <a:prstGeom prst="rect">
            <a:avLst/>
          </a:prstGeom>
          <a:noFill/>
        </p:spPr>
        <p:txBody>
          <a:bodyPr>
            <a:spAutoFit/>
          </a:bodyPr>
          <a:lstStyle/>
          <a:p>
            <a:pPr>
              <a:buFont typeface="Arial" pitchFamily="34" charset="0"/>
              <a:buNone/>
              <a:defRPr/>
            </a:pPr>
            <a:r>
              <a:rPr lang="zh-CN" altLang="en-US" sz="2400" dirty="0" smtClean="0">
                <a:latin typeface="+mn-ea"/>
                <a:ea typeface="+mn-ea"/>
              </a:rPr>
              <a:t>学习任务</a:t>
            </a:r>
            <a:r>
              <a:rPr lang="en-US" altLang="zh-CN" sz="2400" dirty="0" smtClean="0">
                <a:latin typeface="+mn-ea"/>
                <a:ea typeface="+mn-ea"/>
              </a:rPr>
              <a:t>7</a:t>
            </a:r>
            <a:r>
              <a:rPr lang="zh-CN" altLang="en-US" sz="2400" dirty="0">
                <a:latin typeface="+mn-ea"/>
                <a:ea typeface="+mn-ea"/>
              </a:rPr>
              <a:t>　</a:t>
            </a:r>
            <a:r>
              <a:rPr lang="zh-CN" altLang="en-US" sz="2400" dirty="0" smtClean="0"/>
              <a:t>施工组织总设计编制模板</a:t>
            </a:r>
            <a:endParaRPr lang="zh-CN" altLang="en-US" sz="2400" dirty="0">
              <a:solidFill>
                <a:schemeClr val="accent1"/>
              </a:solidFill>
              <a:latin typeface="+mn-ea"/>
              <a:ea typeface="+mn-ea"/>
            </a:endParaRPr>
          </a:p>
        </p:txBody>
      </p:sp>
      <p:sp>
        <p:nvSpPr>
          <p:cNvPr id="25" name="TextBox 24"/>
          <p:cNvSpPr txBox="1"/>
          <p:nvPr/>
        </p:nvSpPr>
        <p:spPr>
          <a:xfrm>
            <a:off x="4154165" y="2074212"/>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2</a:t>
            </a:r>
            <a:r>
              <a:rPr lang="zh-CN" altLang="en-US" sz="2400" dirty="0">
                <a:latin typeface="+mn-ea"/>
                <a:ea typeface="+mn-ea"/>
              </a:rPr>
              <a:t>　</a:t>
            </a:r>
            <a:r>
              <a:rPr lang="zh-CN" altLang="en-US" sz="2400" dirty="0" smtClean="0"/>
              <a:t>工程概况</a:t>
            </a:r>
            <a:endParaRPr lang="zh-CN" altLang="en-US" sz="2400" dirty="0">
              <a:solidFill>
                <a:schemeClr val="accent1"/>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226997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211440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90663" y="3331739"/>
            <a:ext cx="2332037" cy="871365"/>
          </a:xfrm>
          <a:prstGeom prst="rect">
            <a:avLst/>
          </a:prstGeom>
        </p:spPr>
        <p:txBody>
          <a:bodyPr lIns="131420" tIns="65709" rIns="131420" bIns="65709">
            <a:spAutoFit/>
          </a:bodyPr>
          <a:lstStyle/>
          <a:p>
            <a:pPr algn="ctr">
              <a:buFont typeface="Arial" pitchFamily="34" charset="0"/>
              <a:buNone/>
            </a:pPr>
            <a:r>
              <a:rPr lang="zh-CN" altLang="en-US" sz="2400" dirty="0" smtClean="0">
                <a:solidFill>
                  <a:schemeClr val="accent2"/>
                </a:solidFill>
                <a:latin typeface="+mn-ea"/>
                <a:ea typeface="+mn-ea"/>
              </a:rPr>
              <a:t>知识链接</a:t>
            </a:r>
            <a:r>
              <a:rPr lang="zh-CN" altLang="en-US" sz="2400" dirty="0">
                <a:solidFill>
                  <a:schemeClr val="accent2"/>
                </a:solidFill>
                <a:latin typeface="+mn-ea"/>
                <a:ea typeface="+mn-ea"/>
              </a:rPr>
              <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5522317" y="1863915"/>
            <a:ext cx="5545138" cy="3077253"/>
          </a:xfrm>
          <a:prstGeom prst="rect">
            <a:avLst/>
          </a:prstGeom>
          <a:noFill/>
          <a:ln w="9525">
            <a:noFill/>
            <a:miter lim="800000"/>
            <a:headEnd/>
            <a:tailEnd/>
          </a:ln>
          <a:effectLst/>
        </p:spPr>
        <p:txBody>
          <a:bodyPr wrap="square">
            <a:spAutoFit/>
          </a:bodyPr>
          <a:lstStyle/>
          <a:p>
            <a:pPr>
              <a:lnSpc>
                <a:spcPct val="200000"/>
              </a:lnSpc>
            </a:pPr>
            <a:r>
              <a:rPr lang="zh-CN" altLang="en-US" sz="2000" dirty="0" smtClean="0">
                <a:latin typeface="+mn-ea"/>
                <a:ea typeface="+mn-ea"/>
              </a:rPr>
              <a:t>一、施工总平面图的布置依据</a:t>
            </a:r>
            <a:endParaRPr lang="en-US" altLang="zh-CN" sz="2000" dirty="0" smtClean="0">
              <a:latin typeface="+mn-ea"/>
              <a:ea typeface="+mn-ea"/>
            </a:endParaRPr>
          </a:p>
          <a:p>
            <a:pPr>
              <a:lnSpc>
                <a:spcPct val="200000"/>
              </a:lnSpc>
            </a:pPr>
            <a:r>
              <a:rPr lang="zh-CN" altLang="en-US" sz="2000" dirty="0" smtClean="0">
                <a:latin typeface="+mn-ea"/>
                <a:ea typeface="+mn-ea"/>
              </a:rPr>
              <a:t>二、施工总平面图的布置内容</a:t>
            </a:r>
            <a:endParaRPr lang="en-US" altLang="zh-CN" sz="2000" dirty="0" smtClean="0">
              <a:latin typeface="+mn-ea"/>
              <a:ea typeface="+mn-ea"/>
            </a:endParaRPr>
          </a:p>
          <a:p>
            <a:pPr>
              <a:lnSpc>
                <a:spcPct val="200000"/>
              </a:lnSpc>
            </a:pPr>
            <a:r>
              <a:rPr lang="zh-CN" altLang="en-US" sz="2000" dirty="0" smtClean="0">
                <a:latin typeface="+mn-ea"/>
                <a:ea typeface="+mn-ea"/>
              </a:rPr>
              <a:t>三、施工总平面图的布置原则</a:t>
            </a:r>
            <a:endParaRPr lang="en-US" altLang="zh-CN" sz="2000" dirty="0" smtClean="0">
              <a:latin typeface="+mn-ea"/>
              <a:ea typeface="+mn-ea"/>
            </a:endParaRPr>
          </a:p>
          <a:p>
            <a:pPr>
              <a:lnSpc>
                <a:spcPct val="200000"/>
              </a:lnSpc>
            </a:pPr>
            <a:r>
              <a:rPr lang="zh-CN" altLang="en-US" sz="2000" dirty="0" smtClean="0">
                <a:latin typeface="+mn-ea"/>
                <a:ea typeface="+mn-ea"/>
              </a:rPr>
              <a:t>四、施工总平面图布置的步骤和方法</a:t>
            </a:r>
            <a:endParaRPr lang="en-US" altLang="zh-CN" sz="2000" dirty="0" smtClean="0">
              <a:latin typeface="+mn-ea"/>
              <a:ea typeface="+mn-ea"/>
            </a:endParaRPr>
          </a:p>
          <a:p>
            <a:pPr>
              <a:lnSpc>
                <a:spcPct val="200000"/>
              </a:lnSpc>
            </a:pPr>
            <a:r>
              <a:rPr lang="zh-CN" altLang="en-US" sz="2000" dirty="0" smtClean="0">
                <a:latin typeface="+mn-ea"/>
                <a:ea typeface="+mn-ea"/>
              </a:rPr>
              <a:t>五、施工总平面图的绘制</a:t>
            </a:r>
            <a:endParaRPr lang="zh-CN" altLang="en-US" sz="2000" dirty="0">
              <a:latin typeface="+mn-ea"/>
              <a:ea typeface="+mn-ea"/>
            </a:endParaRPr>
          </a:p>
        </p:txBody>
      </p:sp>
      <p:sp>
        <p:nvSpPr>
          <p:cNvPr id="13" name="TextBox 55"/>
          <p:cNvSpPr txBox="1">
            <a:spLocks noChangeArrowheads="1"/>
          </p:cNvSpPr>
          <p:nvPr/>
        </p:nvSpPr>
        <p:spPr bwMode="auto">
          <a:xfrm>
            <a:off x="-287338" y="110044"/>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4" name="TextBox 13"/>
          <p:cNvSpPr txBox="1"/>
          <p:nvPr/>
        </p:nvSpPr>
        <p:spPr>
          <a:xfrm>
            <a:off x="1365250" y="-9967"/>
            <a:ext cx="4157067" cy="95410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施工总平面图布置</a:t>
            </a:r>
            <a:r>
              <a:rPr lang="zh-CN" altLang="en-US" sz="2800" dirty="0" smtClean="0">
                <a:solidFill>
                  <a:schemeClr val="accent2"/>
                </a:solidFill>
                <a:latin typeface="+mn-ea"/>
                <a:ea typeface="+mn-ea"/>
              </a:rPr>
              <a:t/>
            </a:r>
            <a:br>
              <a:rPr lang="zh-CN" altLang="en-US" sz="2800" dirty="0" smtClean="0">
                <a:solidFill>
                  <a:schemeClr val="accent2"/>
                </a:solidFill>
                <a:latin typeface="+mn-ea"/>
                <a:ea typeface="+mn-ea"/>
              </a:rPr>
            </a:br>
            <a:endParaRPr lang="zh-CN" altLang="en-US" sz="2800" dirty="0">
              <a:solidFill>
                <a:schemeClr val="accent2"/>
              </a:solidFill>
              <a:latin typeface="+mn-ea"/>
              <a:ea typeface="+mn-ea"/>
            </a:endParaRPr>
          </a:p>
        </p:txBody>
      </p:sp>
    </p:spTree>
  </p:cSld>
  <p:clrMapOvr>
    <a:masterClrMapping/>
  </p:clrMapOvr>
  <p:transition advClick="0" advTm="8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2065511"/>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1909936"/>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90663" y="2983258"/>
            <a:ext cx="2617787" cy="871365"/>
          </a:xfrm>
          <a:prstGeom prst="rect">
            <a:avLst/>
          </a:prstGeom>
        </p:spPr>
        <p:txBody>
          <a:bodyPr wrap="square" lIns="131420" tIns="65709" rIns="131420" bIns="65709">
            <a:spAutoFit/>
          </a:bodyPr>
          <a:lstStyle/>
          <a:p>
            <a:r>
              <a:rPr lang="zh-CN" altLang="en-US" sz="2400" dirty="0" smtClean="0">
                <a:solidFill>
                  <a:schemeClr val="accent2"/>
                </a:solidFill>
                <a:latin typeface="+mn-ea"/>
                <a:ea typeface="+mn-ea"/>
              </a:rPr>
              <a:t>一、施工总平面图的布置依据</a:t>
            </a:r>
            <a:endParaRPr lang="en-US" altLang="zh-CN" sz="2400" dirty="0" smtClean="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5306292" y="1412776"/>
            <a:ext cx="5617295" cy="4247317"/>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施工总平面图的设计应力求真实、详细地反映施工现场情况，以便于控制施工现场，因此，应依据以下内容进行：</a:t>
            </a: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）设计资料。</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）建设地区的自然条件和经济技术条件。</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）建设项目的概况、施工方案、施工总进度计划。</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）各种建筑材料、构件、施工机械、运输工具等物资的需用量一览表。</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）各构件加工厂、仓库，以及临时性建筑的位置和尺寸。</a:t>
            </a:r>
            <a:endParaRPr lang="zh-CN" altLang="en-US" dirty="0">
              <a:latin typeface="+mn-ea"/>
              <a:ea typeface="+mn-ea"/>
            </a:endParaRPr>
          </a:p>
        </p:txBody>
      </p:sp>
      <p:sp>
        <p:nvSpPr>
          <p:cNvPr id="9" name="TextBox 55"/>
          <p:cNvSpPr txBox="1">
            <a:spLocks noChangeArrowheads="1"/>
          </p:cNvSpPr>
          <p:nvPr/>
        </p:nvSpPr>
        <p:spPr bwMode="auto">
          <a:xfrm>
            <a:off x="-287338" y="110044"/>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1" name="TextBox 13"/>
          <p:cNvSpPr txBox="1"/>
          <p:nvPr/>
        </p:nvSpPr>
        <p:spPr>
          <a:xfrm>
            <a:off x="1365250" y="-9967"/>
            <a:ext cx="4157067" cy="95410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施工总平面图布置</a:t>
            </a:r>
            <a:r>
              <a:rPr lang="zh-CN" altLang="en-US" sz="2800" dirty="0" smtClean="0">
                <a:solidFill>
                  <a:schemeClr val="accent2"/>
                </a:solidFill>
                <a:latin typeface="+mn-ea"/>
                <a:ea typeface="+mn-ea"/>
              </a:rPr>
              <a:t/>
            </a:r>
            <a:br>
              <a:rPr lang="zh-CN" altLang="en-US" sz="2800" dirty="0" smtClean="0">
                <a:solidFill>
                  <a:schemeClr val="accent2"/>
                </a:solidFill>
                <a:latin typeface="+mn-ea"/>
                <a:ea typeface="+mn-ea"/>
              </a:rPr>
            </a:br>
            <a:endParaRPr lang="zh-CN" altLang="en-US" sz="2800" dirty="0">
              <a:solidFill>
                <a:schemeClr val="accent2"/>
              </a:solidFill>
              <a:latin typeface="+mn-ea"/>
              <a:ea typeface="+mn-ea"/>
            </a:endParaRPr>
          </a:p>
        </p:txBody>
      </p:sp>
    </p:spTree>
  </p:cSld>
  <p:clrMapOvr>
    <a:masterClrMapping/>
  </p:clrMapOvr>
  <p:transition advClick="0" advTm="8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981944"/>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1826369"/>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547937" y="2834952"/>
            <a:ext cx="2606228" cy="871365"/>
          </a:xfrm>
          <a:prstGeom prst="rect">
            <a:avLst/>
          </a:prstGeom>
        </p:spPr>
        <p:txBody>
          <a:bodyPr wrap="square" lIns="131420" tIns="65709" rIns="131420" bIns="65709">
            <a:spAutoFit/>
          </a:bodyPr>
          <a:lstStyle/>
          <a:p>
            <a:r>
              <a:rPr lang="zh-CN" altLang="en-US" sz="2400" dirty="0" smtClean="0">
                <a:solidFill>
                  <a:schemeClr val="accent2"/>
                </a:solidFill>
                <a:latin typeface="+mn-ea"/>
                <a:ea typeface="+mn-ea"/>
              </a:rPr>
              <a:t>二、施工总平面图的布置内容</a:t>
            </a:r>
            <a:endParaRPr lang="en-US" altLang="zh-CN" sz="2400" dirty="0" smtClean="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5234285" y="1812880"/>
            <a:ext cx="5976664" cy="3416320"/>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）项目施工用地范围内的地形状况。</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）全部拟建的建（构）筑物和其他基础设施的位置。</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）项目施工用地范围内的加工设施、运输设施、存储设施、供电设施、供水供热设施、排水排污设施、临时施工道路和办公、生活用房等。</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）施工现场必备的安全、消防、保卫和环境保护等设施。</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）相邻地上、地下既有建（构）筑物及相关环境。</a:t>
            </a:r>
            <a:endParaRPr lang="zh-CN" altLang="en-US" dirty="0">
              <a:latin typeface="+mn-ea"/>
              <a:ea typeface="+mn-ea"/>
            </a:endParaRPr>
          </a:p>
        </p:txBody>
      </p:sp>
      <p:sp>
        <p:nvSpPr>
          <p:cNvPr id="9" name="TextBox 55"/>
          <p:cNvSpPr txBox="1">
            <a:spLocks noChangeArrowheads="1"/>
          </p:cNvSpPr>
          <p:nvPr/>
        </p:nvSpPr>
        <p:spPr bwMode="auto">
          <a:xfrm>
            <a:off x="-287338" y="110044"/>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1" name="TextBox 13"/>
          <p:cNvSpPr txBox="1"/>
          <p:nvPr/>
        </p:nvSpPr>
        <p:spPr>
          <a:xfrm>
            <a:off x="1365250" y="-9967"/>
            <a:ext cx="4157067" cy="95410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施工总平面图布置</a:t>
            </a:r>
            <a:r>
              <a:rPr lang="zh-CN" altLang="en-US" sz="2800" dirty="0" smtClean="0">
                <a:solidFill>
                  <a:schemeClr val="accent2"/>
                </a:solidFill>
                <a:latin typeface="+mn-ea"/>
                <a:ea typeface="+mn-ea"/>
              </a:rPr>
              <a:t/>
            </a:r>
            <a:br>
              <a:rPr lang="zh-CN" altLang="en-US" sz="2800" dirty="0" smtClean="0">
                <a:solidFill>
                  <a:schemeClr val="accent2"/>
                </a:solidFill>
                <a:latin typeface="+mn-ea"/>
                <a:ea typeface="+mn-ea"/>
              </a:rPr>
            </a:br>
            <a:endParaRPr lang="zh-CN" altLang="en-US" sz="2800" dirty="0">
              <a:solidFill>
                <a:schemeClr val="accent2"/>
              </a:solidFill>
              <a:latin typeface="+mn-ea"/>
              <a:ea typeface="+mn-ea"/>
            </a:endParaRPr>
          </a:p>
        </p:txBody>
      </p:sp>
    </p:spTree>
  </p:cSld>
  <p:clrMapOvr>
    <a:masterClrMapping/>
  </p:clrMapOvr>
  <p:transition advClick="0" advTm="8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90663" y="2485627"/>
            <a:ext cx="2617787" cy="871365"/>
          </a:xfrm>
          <a:prstGeom prst="rect">
            <a:avLst/>
          </a:prstGeom>
        </p:spPr>
        <p:txBody>
          <a:bodyPr wrap="square" lIns="131420" tIns="65709" rIns="131420" bIns="65709">
            <a:spAutoFit/>
          </a:bodyPr>
          <a:lstStyle/>
          <a:p>
            <a:r>
              <a:rPr lang="zh-CN" altLang="en-US" sz="2400" dirty="0" smtClean="0">
                <a:solidFill>
                  <a:schemeClr val="accent2"/>
                </a:solidFill>
                <a:latin typeface="+mn-ea"/>
                <a:ea typeface="+mn-ea"/>
              </a:rPr>
              <a:t>三、施工总平面图的布置原则</a:t>
            </a:r>
            <a:endParaRPr lang="en-US" altLang="zh-CN" sz="2400" dirty="0" smtClean="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5090269" y="1124744"/>
            <a:ext cx="6120680" cy="5078313"/>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施工总平面图应符合下列原则：</a:t>
            </a: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）平面布置科学合理，施工场地占用面积少。</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）合理组织运输，减少二次搬运。</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）施工区域的划分和场地的临时占用应符合总体施工部署和施工流程的要求，减少相互干扰。</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）充分利用既有建（构）筑物和既有设施为项目施工服务，降低临时设施的建造费用。</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）临时设施应方便生产和生活，办公区、生活区和生产区宜分离设置。</a:t>
            </a: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）符合节能、环保、安全和消防等要求。</a:t>
            </a:r>
          </a:p>
          <a:p>
            <a:pPr>
              <a:lnSpc>
                <a:spcPct val="150000"/>
              </a:lnSpc>
            </a:pPr>
            <a:r>
              <a:rPr lang="zh-CN" altLang="en-US" dirty="0" smtClean="0">
                <a:latin typeface="+mn-ea"/>
                <a:ea typeface="+mn-ea"/>
              </a:rPr>
              <a:t>（</a:t>
            </a:r>
            <a:r>
              <a:rPr lang="en-US" altLang="zh-CN" dirty="0" smtClean="0">
                <a:latin typeface="+mn-ea"/>
                <a:ea typeface="+mn-ea"/>
              </a:rPr>
              <a:t>7</a:t>
            </a:r>
            <a:r>
              <a:rPr lang="zh-CN" altLang="en-US" dirty="0" smtClean="0">
                <a:latin typeface="+mn-ea"/>
                <a:ea typeface="+mn-ea"/>
              </a:rPr>
              <a:t>）遵守当地主管部门和建设单位关于施工现场安全文明施工的相关规定。</a:t>
            </a:r>
            <a:endParaRPr lang="zh-CN" altLang="en-US" dirty="0">
              <a:latin typeface="+mn-ea"/>
              <a:ea typeface="+mn-ea"/>
            </a:endParaRPr>
          </a:p>
        </p:txBody>
      </p:sp>
      <p:sp>
        <p:nvSpPr>
          <p:cNvPr id="9" name="TextBox 55"/>
          <p:cNvSpPr txBox="1">
            <a:spLocks noChangeArrowheads="1"/>
          </p:cNvSpPr>
          <p:nvPr/>
        </p:nvSpPr>
        <p:spPr bwMode="auto">
          <a:xfrm>
            <a:off x="-287338" y="110044"/>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1" name="TextBox 13"/>
          <p:cNvSpPr txBox="1"/>
          <p:nvPr/>
        </p:nvSpPr>
        <p:spPr>
          <a:xfrm>
            <a:off x="1365250" y="-9967"/>
            <a:ext cx="4157067" cy="95410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施工总平面图布置</a:t>
            </a:r>
            <a:r>
              <a:rPr lang="zh-CN" altLang="en-US" sz="2800" dirty="0" smtClean="0">
                <a:solidFill>
                  <a:schemeClr val="accent2"/>
                </a:solidFill>
                <a:latin typeface="+mn-ea"/>
                <a:ea typeface="+mn-ea"/>
              </a:rPr>
              <a:t/>
            </a:r>
            <a:br>
              <a:rPr lang="zh-CN" altLang="en-US" sz="2800" dirty="0" smtClean="0">
                <a:solidFill>
                  <a:schemeClr val="accent2"/>
                </a:solidFill>
                <a:latin typeface="+mn-ea"/>
                <a:ea typeface="+mn-ea"/>
              </a:rPr>
            </a:br>
            <a:endParaRPr lang="zh-CN" altLang="en-US" sz="2800" dirty="0">
              <a:solidFill>
                <a:schemeClr val="accent2"/>
              </a:solidFill>
              <a:latin typeface="+mn-ea"/>
              <a:ea typeface="+mn-ea"/>
            </a:endParaRPr>
          </a:p>
        </p:txBody>
      </p:sp>
    </p:spTree>
  </p:cSld>
  <p:clrMapOvr>
    <a:masterClrMapping/>
  </p:clrMapOvr>
  <p:transition advClick="0" advTm="8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069380" y="1981944"/>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913805" y="1826369"/>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382242" y="2690936"/>
            <a:ext cx="2332037" cy="1240697"/>
          </a:xfrm>
          <a:prstGeom prst="rect">
            <a:avLst/>
          </a:prstGeom>
        </p:spPr>
        <p:txBody>
          <a:bodyPr lIns="131420" tIns="65709" rIns="131420" bIns="65709">
            <a:spAutoFit/>
          </a:bodyPr>
          <a:lstStyle/>
          <a:p>
            <a:r>
              <a:rPr lang="zh-CN" altLang="en-US" sz="2400" dirty="0" smtClean="0">
                <a:solidFill>
                  <a:schemeClr val="accent2"/>
                </a:solidFill>
                <a:latin typeface="+mn-ea"/>
                <a:ea typeface="+mn-ea"/>
              </a:rPr>
              <a:t>四、施工总平面图布置的步骤和方法</a:t>
            </a: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4442197" y="1207922"/>
            <a:ext cx="7100888" cy="5029390"/>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（一）场外运输道路的引入</a:t>
            </a:r>
            <a:endParaRPr lang="en-US" altLang="zh-CN" dirty="0" smtClean="0">
              <a:latin typeface="+mn-ea"/>
              <a:ea typeface="+mn-ea"/>
            </a:endParaRPr>
          </a:p>
          <a:p>
            <a:pPr>
              <a:lnSpc>
                <a:spcPct val="150000"/>
              </a:lnSpc>
            </a:pPr>
            <a:r>
              <a:rPr lang="zh-CN" altLang="en-US" dirty="0" smtClean="0">
                <a:latin typeface="+mn-ea"/>
                <a:ea typeface="+mn-ea"/>
              </a:rPr>
              <a:t>场外运输道路的引入主要取决于所要运输材料的类型，如大批材料、设备、预制成品和半成品等，运输方式通常有铁路、公路和水路。</a:t>
            </a:r>
            <a:endParaRPr lang="en-US" altLang="zh-CN" dirty="0" smtClean="0">
              <a:latin typeface="+mn-ea"/>
              <a:ea typeface="+mn-ea"/>
            </a:endParaRPr>
          </a:p>
          <a:p>
            <a:pPr>
              <a:lnSpc>
                <a:spcPct val="150000"/>
              </a:lnSpc>
            </a:pPr>
            <a:r>
              <a:rPr lang="zh-CN" altLang="en-US" dirty="0" smtClean="0">
                <a:latin typeface="+mn-ea"/>
                <a:ea typeface="+mn-ea"/>
              </a:rPr>
              <a:t>（二）仓库与材料堆场的布置</a:t>
            </a:r>
            <a:endParaRPr lang="en-US" altLang="zh-CN" dirty="0" smtClean="0">
              <a:latin typeface="+mn-ea"/>
              <a:ea typeface="+mn-ea"/>
            </a:endParaRPr>
          </a:p>
          <a:p>
            <a:pPr>
              <a:lnSpc>
                <a:spcPct val="150000"/>
              </a:lnSpc>
            </a:pPr>
            <a:r>
              <a:rPr lang="zh-CN" altLang="en-US" dirty="0" smtClean="0">
                <a:latin typeface="+mn-ea"/>
                <a:ea typeface="+mn-ea"/>
              </a:rPr>
              <a:t>工地仓库与材料堆场是临时贮存施工物资的设施。通常将仓库和材料堆场设置在运输方便、位置适中、运距较短及安全防火的地点，并应根据不同材料、设备和运输方式来设置。</a:t>
            </a:r>
            <a:endParaRPr lang="en-US" altLang="zh-CN" dirty="0" smtClean="0">
              <a:latin typeface="+mn-ea"/>
              <a:ea typeface="+mn-ea"/>
            </a:endParaRPr>
          </a:p>
          <a:p>
            <a:pPr>
              <a:lnSpc>
                <a:spcPct val="150000"/>
              </a:lnSpc>
            </a:pPr>
            <a:r>
              <a:rPr lang="zh-CN" altLang="en-US" dirty="0" smtClean="0">
                <a:latin typeface="+mn-ea"/>
                <a:ea typeface="+mn-ea"/>
              </a:rPr>
              <a:t>（三）加工厂的布置</a:t>
            </a:r>
            <a:endParaRPr lang="en-US" altLang="zh-CN" dirty="0" smtClean="0">
              <a:latin typeface="+mn-ea"/>
              <a:ea typeface="+mn-ea"/>
            </a:endParaRPr>
          </a:p>
          <a:p>
            <a:pPr>
              <a:lnSpc>
                <a:spcPct val="150000"/>
              </a:lnSpc>
            </a:pPr>
            <a:r>
              <a:rPr lang="zh-CN" altLang="en-US" dirty="0" smtClean="0">
                <a:latin typeface="+mn-ea"/>
                <a:ea typeface="+mn-ea"/>
              </a:rPr>
              <a:t>加工厂一般包括混凝土搅拌站、构件预制厂、钢筋加工厂、木材加工厂、金属结构加工厂等。一般应将加工厂与相应的仓库或材料堆场布置在同一地区，且多处于工地边缘。</a:t>
            </a:r>
            <a:endParaRPr lang="en-US" altLang="zh-CN" dirty="0" smtClean="0">
              <a:latin typeface="+mn-ea"/>
              <a:ea typeface="+mn-ea"/>
            </a:endParaRPr>
          </a:p>
          <a:p>
            <a:pPr>
              <a:lnSpc>
                <a:spcPct val="150000"/>
              </a:lnSpc>
            </a:pPr>
            <a:endParaRPr lang="zh-CN" altLang="en-US" dirty="0">
              <a:latin typeface="+mn-ea"/>
              <a:ea typeface="+mn-ea"/>
            </a:endParaRPr>
          </a:p>
        </p:txBody>
      </p:sp>
      <p:sp>
        <p:nvSpPr>
          <p:cNvPr id="9" name="TextBox 55"/>
          <p:cNvSpPr txBox="1">
            <a:spLocks noChangeArrowheads="1"/>
          </p:cNvSpPr>
          <p:nvPr/>
        </p:nvSpPr>
        <p:spPr bwMode="auto">
          <a:xfrm>
            <a:off x="-287338" y="110044"/>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1" name="TextBox 13"/>
          <p:cNvSpPr txBox="1"/>
          <p:nvPr/>
        </p:nvSpPr>
        <p:spPr>
          <a:xfrm>
            <a:off x="1365250" y="-9967"/>
            <a:ext cx="4157067" cy="95410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施工总平面图布置</a:t>
            </a:r>
            <a:r>
              <a:rPr lang="zh-CN" altLang="en-US" sz="2800" dirty="0" smtClean="0">
                <a:solidFill>
                  <a:schemeClr val="accent2"/>
                </a:solidFill>
                <a:latin typeface="+mn-ea"/>
                <a:ea typeface="+mn-ea"/>
              </a:rPr>
              <a:t/>
            </a:r>
            <a:br>
              <a:rPr lang="zh-CN" altLang="en-US" sz="2800" dirty="0" smtClean="0">
                <a:solidFill>
                  <a:schemeClr val="accent2"/>
                </a:solidFill>
                <a:latin typeface="+mn-ea"/>
                <a:ea typeface="+mn-ea"/>
              </a:rPr>
            </a:br>
            <a:endParaRPr lang="zh-CN" altLang="en-US" sz="2800" dirty="0">
              <a:solidFill>
                <a:schemeClr val="accent2"/>
              </a:solidFill>
              <a:latin typeface="+mn-ea"/>
              <a:ea typeface="+mn-ea"/>
            </a:endParaRPr>
          </a:p>
        </p:txBody>
      </p:sp>
    </p:spTree>
  </p:cSld>
  <p:clrMapOvr>
    <a:masterClrMapping/>
  </p:clrMapOvr>
  <p:transition advClick="0" advTm="8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5046836" y="1606871"/>
            <a:ext cx="6452145" cy="4198393"/>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（四）场内运输道路的布置</a:t>
            </a:r>
            <a:endParaRPr lang="en-US" altLang="zh-CN" dirty="0" smtClean="0">
              <a:latin typeface="+mn-ea"/>
              <a:ea typeface="+mn-ea"/>
            </a:endParaRPr>
          </a:p>
          <a:p>
            <a:pPr>
              <a:lnSpc>
                <a:spcPct val="150000"/>
              </a:lnSpc>
            </a:pPr>
            <a:r>
              <a:rPr lang="zh-CN" altLang="en-US" dirty="0" smtClean="0">
                <a:latin typeface="+mn-ea"/>
                <a:ea typeface="+mn-ea"/>
              </a:rPr>
              <a:t>根据各加工厂、仓库及各施工对象的相对位置，考虑货物运转，区分主要道路和次要道路，进行道路的整体规划。</a:t>
            </a:r>
            <a:endParaRPr lang="en-US" altLang="zh-CN" dirty="0" smtClean="0">
              <a:latin typeface="+mn-ea"/>
              <a:ea typeface="+mn-ea"/>
            </a:endParaRPr>
          </a:p>
          <a:p>
            <a:pPr>
              <a:lnSpc>
                <a:spcPct val="150000"/>
              </a:lnSpc>
            </a:pPr>
            <a:r>
              <a:rPr lang="zh-CN" altLang="en-US" dirty="0" smtClean="0">
                <a:latin typeface="+mn-ea"/>
                <a:ea typeface="+mn-ea"/>
              </a:rPr>
              <a:t>（五）临时设施布置</a:t>
            </a:r>
            <a:endParaRPr lang="en-US" altLang="zh-CN" dirty="0" smtClean="0">
              <a:latin typeface="+mn-ea"/>
              <a:ea typeface="+mn-ea"/>
            </a:endParaRPr>
          </a:p>
          <a:p>
            <a:pPr>
              <a:lnSpc>
                <a:spcPct val="150000"/>
              </a:lnSpc>
            </a:pPr>
            <a:r>
              <a:rPr lang="zh-CN" altLang="en-US" dirty="0" smtClean="0">
                <a:latin typeface="+mn-ea"/>
                <a:ea typeface="+mn-ea"/>
              </a:rPr>
              <a:t>临时设施（建筑）包括办公室、宿舍、汽车车库、职工休息室、开水房、浴室、食堂、商店、厕所等。</a:t>
            </a:r>
            <a:endParaRPr lang="en-US" altLang="zh-CN" dirty="0" smtClean="0">
              <a:latin typeface="+mn-ea"/>
              <a:ea typeface="+mn-ea"/>
            </a:endParaRPr>
          </a:p>
          <a:p>
            <a:pPr>
              <a:lnSpc>
                <a:spcPct val="150000"/>
              </a:lnSpc>
            </a:pPr>
            <a:r>
              <a:rPr lang="zh-CN" altLang="en-US" dirty="0" smtClean="0">
                <a:latin typeface="+mn-ea"/>
                <a:ea typeface="+mn-ea"/>
              </a:rPr>
              <a:t>（六）临时水电管网的布置</a:t>
            </a:r>
            <a:endParaRPr lang="en-US" altLang="zh-CN" dirty="0" smtClean="0">
              <a:latin typeface="+mn-ea"/>
              <a:ea typeface="+mn-ea"/>
            </a:endParaRPr>
          </a:p>
          <a:p>
            <a:pPr>
              <a:lnSpc>
                <a:spcPct val="150000"/>
              </a:lnSpc>
            </a:pPr>
            <a:r>
              <a:rPr lang="zh-CN" altLang="en-US" dirty="0" smtClean="0">
                <a:latin typeface="+mn-ea"/>
                <a:ea typeface="+mn-ea"/>
              </a:rPr>
              <a:t>场外交通、仓库与堆场、加工厂、内部道路、临时设施、水电管网等布置应系统考虑，进行多方案比较分析，确定后绘制在总平面图上。</a:t>
            </a:r>
            <a:endParaRPr lang="zh-CN" altLang="en-US" dirty="0">
              <a:latin typeface="+mn-ea"/>
              <a:ea typeface="+mn-ea"/>
            </a:endParaRPr>
          </a:p>
        </p:txBody>
      </p:sp>
      <p:pic>
        <p:nvPicPr>
          <p:cNvPr id="6" name="Picture 2"/>
          <p:cNvPicPr>
            <a:picLocks noChangeAspect="1" noChangeArrowheads="1"/>
          </p:cNvPicPr>
          <p:nvPr/>
        </p:nvPicPr>
        <p:blipFill>
          <a:blip r:embed="rId3" cstate="print"/>
          <a:srcRect/>
          <a:stretch>
            <a:fillRect/>
          </a:stretch>
        </p:blipFill>
        <p:spPr bwMode="auto">
          <a:xfrm>
            <a:off x="0" y="2060848"/>
            <a:ext cx="4793588" cy="3414787"/>
          </a:xfrm>
          <a:prstGeom prst="rect">
            <a:avLst/>
          </a:prstGeom>
          <a:noFill/>
          <a:ln w="9525">
            <a:noFill/>
            <a:miter lim="800000"/>
            <a:headEnd/>
            <a:tailEnd/>
          </a:ln>
        </p:spPr>
      </p:pic>
      <p:sp>
        <p:nvSpPr>
          <p:cNvPr id="7" name="TextBox 55"/>
          <p:cNvSpPr txBox="1">
            <a:spLocks noChangeArrowheads="1"/>
          </p:cNvSpPr>
          <p:nvPr/>
        </p:nvSpPr>
        <p:spPr bwMode="auto">
          <a:xfrm>
            <a:off x="-287338" y="110044"/>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8" name="TextBox 13"/>
          <p:cNvSpPr txBox="1"/>
          <p:nvPr/>
        </p:nvSpPr>
        <p:spPr>
          <a:xfrm>
            <a:off x="1365250" y="-9967"/>
            <a:ext cx="4157067" cy="95410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施工总平面图布置</a:t>
            </a:r>
            <a:r>
              <a:rPr lang="zh-CN" altLang="en-US" sz="2800" dirty="0" smtClean="0">
                <a:solidFill>
                  <a:schemeClr val="accent2"/>
                </a:solidFill>
                <a:latin typeface="+mn-ea"/>
                <a:ea typeface="+mn-ea"/>
              </a:rPr>
              <a:t/>
            </a:r>
            <a:br>
              <a:rPr lang="zh-CN" altLang="en-US" sz="2800" dirty="0" smtClean="0">
                <a:solidFill>
                  <a:schemeClr val="accent2"/>
                </a:solidFill>
                <a:latin typeface="+mn-ea"/>
                <a:ea typeface="+mn-ea"/>
              </a:rPr>
            </a:br>
            <a:endParaRPr lang="zh-CN" altLang="en-US" sz="2800"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141388" y="183792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985813" y="168235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54250" y="2755675"/>
            <a:ext cx="2332037" cy="871365"/>
          </a:xfrm>
          <a:prstGeom prst="rect">
            <a:avLst/>
          </a:prstGeom>
        </p:spPr>
        <p:txBody>
          <a:bodyPr lIns="131420" tIns="65709" rIns="131420" bIns="65709">
            <a:spAutoFit/>
          </a:bodyPr>
          <a:lstStyle/>
          <a:p>
            <a:r>
              <a:rPr lang="zh-CN" altLang="en-US" sz="2400" dirty="0" smtClean="0">
                <a:solidFill>
                  <a:schemeClr val="accent2"/>
                </a:solidFill>
                <a:latin typeface="+mn-ea"/>
                <a:ea typeface="+mn-ea"/>
              </a:rPr>
              <a:t>五、施工总平面图的绘制</a:t>
            </a:r>
            <a:endParaRPr lang="en-US" altLang="zh-CN" sz="2400" dirty="0" smtClean="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4376466" y="1268760"/>
            <a:ext cx="6978499" cy="4613892"/>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施工总平面图是指导实际施工管理、归入档案的技术经济文件之一。因此，必须做到精心设计、认真绘制。其绘制步骤和要求如下：</a:t>
            </a:r>
            <a:endParaRPr lang="en-US" altLang="zh-CN" dirty="0" smtClean="0">
              <a:latin typeface="+mn-ea"/>
              <a:ea typeface="+mn-ea"/>
            </a:endParaRPr>
          </a:p>
          <a:p>
            <a:pPr>
              <a:lnSpc>
                <a:spcPct val="150000"/>
              </a:lnSpc>
            </a:pPr>
            <a:r>
              <a:rPr lang="zh-CN" altLang="en-US" dirty="0" smtClean="0">
                <a:latin typeface="+mn-ea"/>
                <a:ea typeface="+mn-ea"/>
              </a:rPr>
              <a:t>（一）图幅大小和绘图比例</a:t>
            </a:r>
            <a:endParaRPr lang="en-US" altLang="zh-CN" dirty="0" smtClean="0">
              <a:latin typeface="+mn-ea"/>
              <a:ea typeface="+mn-ea"/>
            </a:endParaRPr>
          </a:p>
          <a:p>
            <a:pPr>
              <a:lnSpc>
                <a:spcPct val="150000"/>
              </a:lnSpc>
            </a:pPr>
            <a:r>
              <a:rPr lang="zh-CN" altLang="en-US" dirty="0" smtClean="0">
                <a:latin typeface="+mn-ea"/>
                <a:ea typeface="+mn-ea"/>
              </a:rPr>
              <a:t>图幅大小和绘图比例应根据工地大小及布置内容多少来确定。</a:t>
            </a:r>
            <a:endParaRPr lang="en-US" altLang="zh-CN" dirty="0" smtClean="0">
              <a:latin typeface="+mn-ea"/>
              <a:ea typeface="+mn-ea"/>
            </a:endParaRPr>
          </a:p>
          <a:p>
            <a:pPr>
              <a:lnSpc>
                <a:spcPct val="150000"/>
              </a:lnSpc>
            </a:pPr>
            <a:r>
              <a:rPr lang="zh-CN" altLang="en-US" dirty="0" smtClean="0">
                <a:latin typeface="+mn-ea"/>
                <a:ea typeface="+mn-ea"/>
              </a:rPr>
              <a:t>（二）设计图面</a:t>
            </a:r>
            <a:endParaRPr lang="en-US" altLang="zh-CN" dirty="0" smtClean="0">
              <a:latin typeface="+mn-ea"/>
              <a:ea typeface="+mn-ea"/>
            </a:endParaRPr>
          </a:p>
          <a:p>
            <a:pPr>
              <a:lnSpc>
                <a:spcPct val="150000"/>
              </a:lnSpc>
            </a:pPr>
            <a:r>
              <a:rPr lang="zh-CN" altLang="en-US" dirty="0" smtClean="0">
                <a:latin typeface="+mn-ea"/>
                <a:ea typeface="+mn-ea"/>
              </a:rPr>
              <a:t>施工总平面图除了要反映施工现场的布置内容，还要表示周围环境和面貌（如既有建筑物、现有管线、道路等）。故绘图前，应做合理部署。此外，还有必要的文字说明、图例、比例及指北针等。</a:t>
            </a:r>
            <a:endParaRPr lang="en-US" altLang="zh-CN" dirty="0" smtClean="0">
              <a:latin typeface="+mn-ea"/>
              <a:ea typeface="+mn-ea"/>
            </a:endParaRPr>
          </a:p>
          <a:p>
            <a:pPr>
              <a:lnSpc>
                <a:spcPct val="150000"/>
              </a:lnSpc>
            </a:pPr>
            <a:r>
              <a:rPr lang="zh-CN" altLang="en-US" dirty="0" smtClean="0">
                <a:latin typeface="+mn-ea"/>
                <a:ea typeface="+mn-ea"/>
              </a:rPr>
              <a:t>（三）绘制要求</a:t>
            </a:r>
            <a:endParaRPr lang="en-US" altLang="zh-CN" dirty="0" smtClean="0">
              <a:latin typeface="+mn-ea"/>
              <a:ea typeface="+mn-ea"/>
            </a:endParaRPr>
          </a:p>
          <a:p>
            <a:pPr>
              <a:lnSpc>
                <a:spcPct val="150000"/>
              </a:lnSpc>
            </a:pPr>
            <a:r>
              <a:rPr lang="zh-CN" altLang="en-US" dirty="0" smtClean="0">
                <a:latin typeface="+mn-ea"/>
                <a:ea typeface="+mn-ea"/>
              </a:rPr>
              <a:t>绘制施工总平面图应做到比例正确、图例规范、字迹端正、图面整洁美观。</a:t>
            </a:r>
            <a:endParaRPr lang="zh-CN" altLang="en-US" dirty="0">
              <a:latin typeface="+mn-ea"/>
              <a:ea typeface="+mn-ea"/>
            </a:endParaRPr>
          </a:p>
        </p:txBody>
      </p:sp>
      <p:sp>
        <p:nvSpPr>
          <p:cNvPr id="9" name="TextBox 55"/>
          <p:cNvSpPr txBox="1">
            <a:spLocks noChangeArrowheads="1"/>
          </p:cNvSpPr>
          <p:nvPr/>
        </p:nvSpPr>
        <p:spPr bwMode="auto">
          <a:xfrm>
            <a:off x="-287338" y="110044"/>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1" name="TextBox 13"/>
          <p:cNvSpPr txBox="1"/>
          <p:nvPr/>
        </p:nvSpPr>
        <p:spPr>
          <a:xfrm>
            <a:off x="1365250" y="-9967"/>
            <a:ext cx="4157067" cy="954107"/>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施工总平面图布置</a:t>
            </a:r>
            <a:r>
              <a:rPr lang="zh-CN" altLang="en-US" sz="2800" dirty="0" smtClean="0">
                <a:solidFill>
                  <a:schemeClr val="accent2"/>
                </a:solidFill>
                <a:latin typeface="+mn-ea"/>
                <a:ea typeface="+mn-ea"/>
              </a:rPr>
              <a:t/>
            </a:r>
            <a:br>
              <a:rPr lang="zh-CN" altLang="en-US" sz="2800" dirty="0" smtClean="0">
                <a:solidFill>
                  <a:schemeClr val="accent2"/>
                </a:solidFill>
                <a:latin typeface="+mn-ea"/>
                <a:ea typeface="+mn-ea"/>
              </a:rPr>
            </a:br>
            <a:endParaRPr lang="zh-CN" altLang="en-US" sz="2800"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7"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pPr>
            <a:r>
              <a:rPr lang="en-US" altLang="zh-CN" sz="5800">
                <a:solidFill>
                  <a:srgbClr val="FFFFFF"/>
                </a:solidFill>
                <a:latin typeface="Impact" pitchFamily="34" charset="0"/>
                <a:ea typeface="黑体" pitchFamily="49" charset="-122"/>
              </a:rPr>
              <a:t>6</a:t>
            </a:r>
            <a:endParaRPr lang="zh-CN" altLang="en-US" sz="5800">
              <a:solidFill>
                <a:srgbClr val="FFFFFF"/>
              </a:solidFill>
              <a:latin typeface="Impact" pitchFamily="34" charset="0"/>
              <a:ea typeface="黑体" pitchFamily="49" charset="-122"/>
            </a:endParaRPr>
          </a:p>
        </p:txBody>
      </p:sp>
      <p:sp>
        <p:nvSpPr>
          <p:cNvPr id="8" name="TextBox 7"/>
          <p:cNvSpPr txBox="1">
            <a:spLocks noChangeArrowheads="1"/>
          </p:cNvSpPr>
          <p:nvPr/>
        </p:nvSpPr>
        <p:spPr bwMode="auto">
          <a:xfrm>
            <a:off x="1705893" y="2060848"/>
            <a:ext cx="6391493" cy="769441"/>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smtClean="0">
                <a:latin typeface="+mn-ea"/>
                <a:ea typeface="+mn-ea"/>
              </a:rPr>
              <a:t>施工组织总设计编制模板</a:t>
            </a:r>
            <a:endParaRPr lang="zh-CN" altLang="en-US" sz="4400" dirty="0">
              <a:latin typeface="+mn-ea"/>
              <a:ea typeface="+mn-ea"/>
            </a:endParaRPr>
          </a:p>
        </p:txBody>
      </p:sp>
      <p:sp>
        <p:nvSpPr>
          <p:cNvPr id="9" name="文本框 9"/>
          <p:cNvSpPr txBox="1">
            <a:spLocks noChangeArrowheads="1"/>
          </p:cNvSpPr>
          <p:nvPr/>
        </p:nvSpPr>
        <p:spPr bwMode="auto">
          <a:xfrm>
            <a:off x="1562100" y="4574593"/>
            <a:ext cx="6153150" cy="366575"/>
          </a:xfrm>
          <a:prstGeom prst="rect">
            <a:avLst/>
          </a:prstGeom>
          <a:noFill/>
          <a:ln w="9525">
            <a:noFill/>
            <a:miter lim="800000"/>
            <a:headEnd/>
            <a:tailEnd/>
          </a:ln>
        </p:spPr>
        <p:txBody>
          <a:bodyPr lIns="0" tIns="0" rIns="0" bIns="0">
            <a:spAutoFit/>
          </a:bodyPr>
          <a:lstStyle/>
          <a:p>
            <a:pPr>
              <a:lnSpc>
                <a:spcPct val="150000"/>
              </a:lnSpc>
              <a:buFont typeface="Arial" pitchFamily="34" charset="0"/>
              <a:buNone/>
            </a:pPr>
            <a:r>
              <a:rPr lang="zh-CN" altLang="en-US" dirty="0" smtClean="0">
                <a:latin typeface="+mn-ea"/>
                <a:ea typeface="+mn-ea"/>
              </a:rPr>
              <a:t>掌握施工组织总设计编制内容，会独立编制施工组织总设计。</a:t>
            </a:r>
            <a:endParaRPr lang="zh-CN" altLang="en-US" dirty="0">
              <a:latin typeface="+mn-ea"/>
              <a:ea typeface="+mn-ea"/>
            </a:endParaRPr>
          </a:p>
        </p:txBody>
      </p:sp>
      <p:grpSp>
        <p:nvGrpSpPr>
          <p:cNvPr id="2" name="组合 24"/>
          <p:cNvGrpSpPr>
            <a:grpSpLocks/>
          </p:cNvGrpSpPr>
          <p:nvPr/>
        </p:nvGrpSpPr>
        <p:grpSpPr bwMode="auto">
          <a:xfrm>
            <a:off x="9663113" y="4516438"/>
            <a:ext cx="1906587" cy="696912"/>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253964" name="Text Box 12"/>
          <p:cNvSpPr txBox="1">
            <a:spLocks noChangeArrowheads="1"/>
          </p:cNvSpPr>
          <p:nvPr/>
        </p:nvSpPr>
        <p:spPr bwMode="auto">
          <a:xfrm>
            <a:off x="769938" y="765175"/>
            <a:ext cx="3095625" cy="1446550"/>
          </a:xfrm>
          <a:prstGeom prst="rect">
            <a:avLst/>
          </a:prstGeom>
          <a:noFill/>
          <a:ln w="9525">
            <a:noFill/>
            <a:miter lim="800000"/>
            <a:headEnd/>
            <a:tailEnd/>
          </a:ln>
          <a:effectLst/>
        </p:spPr>
        <p:txBody>
          <a:bodyPr>
            <a:spAutoFit/>
          </a:bodyPr>
          <a:lstStyle/>
          <a:p>
            <a:pPr>
              <a:spcBef>
                <a:spcPct val="50000"/>
              </a:spcBef>
            </a:pPr>
            <a:r>
              <a:rPr lang="zh-CN" altLang="en-US" sz="4400" dirty="0">
                <a:latin typeface="微软雅黑" pitchFamily="34" charset="-122"/>
                <a:ea typeface="微软雅黑" pitchFamily="34" charset="-122"/>
              </a:rPr>
              <a:t>学习任务 </a:t>
            </a:r>
            <a:r>
              <a:rPr lang="en-US" altLang="zh-CN" sz="4400" dirty="0" smtClean="0">
                <a:latin typeface="微软雅黑" pitchFamily="34" charset="-122"/>
                <a:ea typeface="微软雅黑" pitchFamily="34" charset="-122"/>
              </a:rPr>
              <a:t>7 </a:t>
            </a:r>
            <a:r>
              <a:rPr lang="en-US" altLang="zh-CN" sz="4400" dirty="0">
                <a:latin typeface="微软雅黑" pitchFamily="34" charset="-122"/>
                <a:ea typeface="微软雅黑" pitchFamily="34" charset="-122"/>
              </a:rPr>
              <a:t/>
            </a:r>
            <a:br>
              <a:rPr lang="en-US" altLang="zh-CN" sz="4400" dirty="0">
                <a:latin typeface="微软雅黑" pitchFamily="34" charset="-122"/>
                <a:ea typeface="微软雅黑" pitchFamily="34" charset="-122"/>
              </a:rPr>
            </a:br>
            <a:endParaRPr lang="zh-CN" altLang="en-US" sz="4400" dirty="0">
              <a:latin typeface="微软雅黑" pitchFamily="34" charset="-122"/>
              <a:ea typeface="微软雅黑" pitchFamily="34" charset="-122"/>
            </a:endParaRPr>
          </a:p>
        </p:txBody>
      </p:sp>
    </p:spTree>
  </p:cSld>
  <p:clrMapOvr>
    <a:masterClrMapping/>
  </p:clrMapOvr>
  <p:transition advClick="0" advTm="6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90663" y="2701651"/>
            <a:ext cx="2332037" cy="871365"/>
          </a:xfrm>
          <a:prstGeom prst="rect">
            <a:avLst/>
          </a:prstGeom>
        </p:spPr>
        <p:txBody>
          <a:bodyPr lIns="131420" tIns="65709" rIns="131420" bIns="65709">
            <a:spAutoFit/>
          </a:bodyPr>
          <a:lstStyle/>
          <a:p>
            <a:pPr algn="ctr">
              <a:buFont typeface="Arial" pitchFamily="34" charset="0"/>
              <a:buNone/>
            </a:pPr>
            <a:r>
              <a:rPr lang="zh-CN" altLang="en-US" sz="2400" dirty="0">
                <a:latin typeface="+mn-ea"/>
                <a:ea typeface="+mn-ea"/>
              </a:rPr>
              <a:t>任务导入</a:t>
            </a:r>
            <a:r>
              <a:rPr lang="zh-CN" altLang="en-US" sz="2400" dirty="0">
                <a:solidFill>
                  <a:schemeClr val="accent2"/>
                </a:solidFill>
                <a:latin typeface="+mn-ea"/>
                <a:ea typeface="+mn-ea"/>
              </a:rPr>
              <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5378449" y="1556792"/>
            <a:ext cx="4896395" cy="4198393"/>
          </a:xfrm>
          <a:prstGeom prst="rect">
            <a:avLst/>
          </a:prstGeom>
          <a:noFill/>
          <a:ln w="9525">
            <a:noFill/>
            <a:miter lim="800000"/>
            <a:headEnd/>
            <a:tailEnd/>
          </a:ln>
          <a:effectLst/>
        </p:spPr>
        <p:txBody>
          <a:bodyPr wrap="square">
            <a:spAutoFit/>
          </a:bodyPr>
          <a:lstStyle/>
          <a:p>
            <a:pPr>
              <a:lnSpc>
                <a:spcPct val="150000"/>
              </a:lnSpc>
            </a:pPr>
            <a:r>
              <a:rPr lang="zh-CN" altLang="en-US" dirty="0" smtClean="0">
                <a:latin typeface="+mn-ea"/>
                <a:ea typeface="+mn-ea"/>
              </a:rPr>
              <a:t>一、任务主题</a:t>
            </a:r>
          </a:p>
          <a:p>
            <a:pPr>
              <a:lnSpc>
                <a:spcPct val="150000"/>
              </a:lnSpc>
            </a:pPr>
            <a:r>
              <a:rPr lang="zh-CN" altLang="en-US" dirty="0" smtClean="0">
                <a:latin typeface="+mn-ea"/>
                <a:ea typeface="+mn-ea"/>
              </a:rPr>
              <a:t>结合建筑工程施工的共性，编制施工组织总设计模板。</a:t>
            </a:r>
          </a:p>
          <a:p>
            <a:pPr>
              <a:lnSpc>
                <a:spcPct val="150000"/>
              </a:lnSpc>
            </a:pPr>
            <a:r>
              <a:rPr lang="zh-CN" altLang="en-US" dirty="0" smtClean="0">
                <a:latin typeface="+mn-ea"/>
                <a:ea typeface="+mn-ea"/>
              </a:rPr>
              <a:t>二、知识准备</a:t>
            </a:r>
          </a:p>
          <a:p>
            <a:pPr>
              <a:lnSpc>
                <a:spcPct val="150000"/>
              </a:lnSpc>
            </a:pPr>
            <a:r>
              <a:rPr lang="en-US" altLang="zh-CN" dirty="0" smtClean="0">
                <a:latin typeface="+mn-ea"/>
                <a:ea typeface="+mn-ea"/>
              </a:rPr>
              <a:t>1. </a:t>
            </a:r>
            <a:r>
              <a:rPr lang="zh-CN" altLang="en-US" dirty="0" smtClean="0">
                <a:latin typeface="+mn-ea"/>
                <a:ea typeface="+mn-ea"/>
              </a:rPr>
              <a:t>施工组织总设计的编制依据、方法、程序</a:t>
            </a:r>
          </a:p>
          <a:p>
            <a:pPr>
              <a:lnSpc>
                <a:spcPct val="150000"/>
              </a:lnSpc>
            </a:pPr>
            <a:r>
              <a:rPr lang="en-US" altLang="zh-CN" dirty="0" smtClean="0">
                <a:latin typeface="+mn-ea"/>
                <a:ea typeface="+mn-ea"/>
              </a:rPr>
              <a:t>2. </a:t>
            </a:r>
            <a:r>
              <a:rPr lang="zh-CN" altLang="en-US" dirty="0" smtClean="0">
                <a:latin typeface="+mn-ea"/>
                <a:ea typeface="+mn-ea"/>
              </a:rPr>
              <a:t>工程概况</a:t>
            </a:r>
            <a:endParaRPr lang="en-US" altLang="zh-CN" dirty="0" smtClean="0">
              <a:latin typeface="+mn-ea"/>
              <a:ea typeface="+mn-ea"/>
            </a:endParaRPr>
          </a:p>
          <a:p>
            <a:pPr>
              <a:lnSpc>
                <a:spcPct val="150000"/>
              </a:lnSpc>
            </a:pPr>
            <a:r>
              <a:rPr lang="en-US" altLang="zh-CN" dirty="0" smtClean="0">
                <a:latin typeface="+mn-ea"/>
                <a:ea typeface="+mn-ea"/>
              </a:rPr>
              <a:t>3. </a:t>
            </a:r>
            <a:r>
              <a:rPr lang="zh-CN" altLang="en-US" dirty="0" smtClean="0">
                <a:latin typeface="+mn-ea"/>
                <a:ea typeface="+mn-ea"/>
              </a:rPr>
              <a:t>施工总体部署</a:t>
            </a:r>
          </a:p>
          <a:p>
            <a:pPr>
              <a:lnSpc>
                <a:spcPct val="150000"/>
              </a:lnSpc>
            </a:pPr>
            <a:r>
              <a:rPr lang="en-US" altLang="zh-CN" dirty="0" smtClean="0">
                <a:latin typeface="+mn-ea"/>
                <a:ea typeface="+mn-ea"/>
              </a:rPr>
              <a:t>4. </a:t>
            </a:r>
            <a:r>
              <a:rPr lang="zh-CN" altLang="en-US" dirty="0" smtClean="0">
                <a:latin typeface="+mn-ea"/>
                <a:ea typeface="+mn-ea"/>
              </a:rPr>
              <a:t>施工总进度计划</a:t>
            </a:r>
          </a:p>
          <a:p>
            <a:pPr>
              <a:lnSpc>
                <a:spcPct val="150000"/>
              </a:lnSpc>
            </a:pPr>
            <a:r>
              <a:rPr lang="en-US" altLang="zh-CN" dirty="0" smtClean="0">
                <a:latin typeface="+mn-ea"/>
                <a:ea typeface="+mn-ea"/>
              </a:rPr>
              <a:t>5. </a:t>
            </a:r>
            <a:r>
              <a:rPr lang="zh-CN" altLang="en-US" dirty="0" smtClean="0">
                <a:latin typeface="+mn-ea"/>
                <a:ea typeface="+mn-ea"/>
              </a:rPr>
              <a:t>总体施工准备与主要资源配置计划</a:t>
            </a:r>
          </a:p>
          <a:p>
            <a:pPr>
              <a:lnSpc>
                <a:spcPct val="150000"/>
              </a:lnSpc>
            </a:pPr>
            <a:r>
              <a:rPr lang="en-US" altLang="zh-CN" dirty="0" smtClean="0">
                <a:latin typeface="+mn-ea"/>
                <a:ea typeface="+mn-ea"/>
              </a:rPr>
              <a:t>6. </a:t>
            </a:r>
            <a:r>
              <a:rPr lang="zh-CN" altLang="en-US" dirty="0" smtClean="0">
                <a:latin typeface="+mn-ea"/>
                <a:ea typeface="+mn-ea"/>
              </a:rPr>
              <a:t>施工总平面图布置</a:t>
            </a:r>
            <a:endParaRPr lang="zh-CN" altLang="en-US" dirty="0">
              <a:latin typeface="+mn-ea"/>
              <a:ea typeface="+mn-ea"/>
            </a:endParaRPr>
          </a:p>
        </p:txBody>
      </p:sp>
      <p:sp>
        <p:nvSpPr>
          <p:cNvPr id="12" name="TextBox 55"/>
          <p:cNvSpPr txBox="1">
            <a:spLocks noChangeArrowheads="1"/>
          </p:cNvSpPr>
          <p:nvPr/>
        </p:nvSpPr>
        <p:spPr bwMode="auto">
          <a:xfrm>
            <a:off x="-287338" y="13695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3" name="TextBox 12"/>
          <p:cNvSpPr txBox="1"/>
          <p:nvPr/>
        </p:nvSpPr>
        <p:spPr>
          <a:xfrm>
            <a:off x="1389217" y="106179"/>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施工组织总设计编制模板</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90663" y="2701651"/>
            <a:ext cx="2332037" cy="502033"/>
          </a:xfrm>
          <a:prstGeom prst="rect">
            <a:avLst/>
          </a:prstGeom>
        </p:spPr>
        <p:txBody>
          <a:bodyPr lIns="131420" tIns="65709" rIns="131420" bIns="65709">
            <a:spAutoFit/>
          </a:bodyPr>
          <a:lstStyle/>
          <a:p>
            <a:pPr algn="ctr">
              <a:buFont typeface="Arial" pitchFamily="34" charset="0"/>
              <a:buNone/>
            </a:pPr>
            <a:r>
              <a:rPr lang="zh-CN" altLang="en-US" sz="2400" dirty="0">
                <a:latin typeface="+mn-ea"/>
                <a:ea typeface="+mn-ea"/>
              </a:rPr>
              <a:t>任务实施</a:t>
            </a: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sp>
        <p:nvSpPr>
          <p:cNvPr id="256011" name="Text Box 11"/>
          <p:cNvSpPr txBox="1">
            <a:spLocks noChangeArrowheads="1"/>
          </p:cNvSpPr>
          <p:nvPr/>
        </p:nvSpPr>
        <p:spPr bwMode="auto">
          <a:xfrm>
            <a:off x="5378450" y="1952625"/>
            <a:ext cx="4319588" cy="3000821"/>
          </a:xfrm>
          <a:prstGeom prst="rect">
            <a:avLst/>
          </a:prstGeom>
          <a:noFill/>
          <a:ln w="9525">
            <a:noFill/>
            <a:miter lim="800000"/>
            <a:headEnd/>
            <a:tailEnd/>
          </a:ln>
          <a:effectLst/>
        </p:spPr>
        <p:txBody>
          <a:bodyPr>
            <a:spAutoFit/>
          </a:bodyPr>
          <a:lstStyle/>
          <a:p>
            <a:pPr marL="1257300" lvl="2" indent="-342900">
              <a:lnSpc>
                <a:spcPct val="150000"/>
              </a:lnSpc>
            </a:pPr>
            <a:r>
              <a:rPr lang="zh-CN" altLang="en-US" dirty="0" smtClean="0">
                <a:latin typeface="+mn-ea"/>
                <a:ea typeface="+mn-ea"/>
              </a:rPr>
              <a:t>工程项目名称</a:t>
            </a:r>
            <a:endParaRPr lang="en-US" altLang="zh-CN" dirty="0" smtClean="0">
              <a:latin typeface="+mn-ea"/>
              <a:ea typeface="+mn-ea"/>
            </a:endParaRPr>
          </a:p>
          <a:p>
            <a:pPr>
              <a:lnSpc>
                <a:spcPct val="150000"/>
              </a:lnSpc>
            </a:pPr>
            <a:r>
              <a:rPr lang="zh-CN" altLang="en-US" dirty="0" smtClean="0">
                <a:latin typeface="+mn-ea"/>
                <a:ea typeface="+mn-ea"/>
              </a:rPr>
              <a:t>合同号：</a:t>
            </a:r>
          </a:p>
          <a:p>
            <a:pPr>
              <a:lnSpc>
                <a:spcPct val="150000"/>
              </a:lnSpc>
            </a:pPr>
            <a:r>
              <a:rPr lang="zh-CN" altLang="en-US" dirty="0" smtClean="0">
                <a:latin typeface="+mn-ea"/>
                <a:ea typeface="+mn-ea"/>
              </a:rPr>
              <a:t>施工组织设计名称：施工组织总设计</a:t>
            </a:r>
          </a:p>
          <a:p>
            <a:pPr>
              <a:lnSpc>
                <a:spcPct val="150000"/>
              </a:lnSpc>
            </a:pPr>
            <a:r>
              <a:rPr lang="zh-CN" altLang="en-US" dirty="0" smtClean="0">
                <a:latin typeface="+mn-ea"/>
                <a:ea typeface="+mn-ea"/>
              </a:rPr>
              <a:t>类别编号：</a:t>
            </a:r>
            <a:r>
              <a:rPr lang="en-US" altLang="zh-CN" dirty="0" smtClean="0">
                <a:latin typeface="+mn-ea"/>
                <a:ea typeface="+mn-ea"/>
              </a:rPr>
              <a:t>01</a:t>
            </a:r>
          </a:p>
          <a:p>
            <a:pPr>
              <a:lnSpc>
                <a:spcPct val="150000"/>
              </a:lnSpc>
            </a:pPr>
            <a:r>
              <a:rPr lang="zh-CN" altLang="en-US" dirty="0" smtClean="0">
                <a:latin typeface="+mn-ea"/>
                <a:ea typeface="+mn-ea"/>
              </a:rPr>
              <a:t>编制人：</a:t>
            </a:r>
          </a:p>
          <a:p>
            <a:pPr>
              <a:lnSpc>
                <a:spcPct val="150000"/>
              </a:lnSpc>
            </a:pPr>
            <a:r>
              <a:rPr lang="zh-CN" altLang="en-US" dirty="0" smtClean="0">
                <a:latin typeface="+mn-ea"/>
                <a:ea typeface="+mn-ea"/>
              </a:rPr>
              <a:t>编制单位：</a:t>
            </a:r>
          </a:p>
          <a:p>
            <a:pPr>
              <a:lnSpc>
                <a:spcPct val="150000"/>
              </a:lnSpc>
            </a:pPr>
            <a:r>
              <a:rPr lang="zh-CN" altLang="en-US" dirty="0" smtClean="0">
                <a:latin typeface="+mn-ea"/>
                <a:ea typeface="+mn-ea"/>
              </a:rPr>
              <a:t>编制日期：</a:t>
            </a:r>
            <a:endParaRPr lang="en-US" altLang="zh-CN" dirty="0" smtClean="0">
              <a:latin typeface="+mn-ea"/>
              <a:ea typeface="+mn-ea"/>
            </a:endParaRPr>
          </a:p>
        </p:txBody>
      </p:sp>
      <p:sp>
        <p:nvSpPr>
          <p:cNvPr id="9" name="TextBox 55"/>
          <p:cNvSpPr txBox="1">
            <a:spLocks noChangeArrowheads="1"/>
          </p:cNvSpPr>
          <p:nvPr/>
        </p:nvSpPr>
        <p:spPr bwMode="auto">
          <a:xfrm>
            <a:off x="-287338" y="13695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11" name="TextBox 12"/>
          <p:cNvSpPr txBox="1"/>
          <p:nvPr/>
        </p:nvSpPr>
        <p:spPr>
          <a:xfrm>
            <a:off x="1389217" y="106179"/>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施工组织总设计编制模板</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4"/>
          <p:cNvSpPr>
            <a:spLocks/>
          </p:cNvSpPr>
          <p:nvPr/>
        </p:nvSpPr>
        <p:spPr bwMode="auto">
          <a:xfrm>
            <a:off x="1273175" y="2884488"/>
            <a:ext cx="298450" cy="344487"/>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38" name="Freeform 15"/>
          <p:cNvSpPr>
            <a:spLocks/>
          </p:cNvSpPr>
          <p:nvPr/>
        </p:nvSpPr>
        <p:spPr bwMode="auto">
          <a:xfrm>
            <a:off x="1482725" y="3546475"/>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39" name="Freeform 16"/>
          <p:cNvSpPr>
            <a:spLocks/>
          </p:cNvSpPr>
          <p:nvPr/>
        </p:nvSpPr>
        <p:spPr bwMode="auto">
          <a:xfrm>
            <a:off x="1968500" y="4027488"/>
            <a:ext cx="298450" cy="344487"/>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0" name="Freeform 17"/>
          <p:cNvSpPr>
            <a:spLocks/>
          </p:cNvSpPr>
          <p:nvPr/>
        </p:nvSpPr>
        <p:spPr bwMode="auto">
          <a:xfrm>
            <a:off x="2566988" y="4283075"/>
            <a:ext cx="344487"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1" name="Freeform 18"/>
          <p:cNvSpPr>
            <a:spLocks/>
          </p:cNvSpPr>
          <p:nvPr/>
        </p:nvSpPr>
        <p:spPr bwMode="auto">
          <a:xfrm>
            <a:off x="3241675" y="4041775"/>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2" name="Freeform 19"/>
          <p:cNvSpPr>
            <a:spLocks/>
          </p:cNvSpPr>
          <p:nvPr/>
        </p:nvSpPr>
        <p:spPr bwMode="auto">
          <a:xfrm>
            <a:off x="3727450" y="3538538"/>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3" name="Freeform 20"/>
          <p:cNvSpPr>
            <a:spLocks/>
          </p:cNvSpPr>
          <p:nvPr/>
        </p:nvSpPr>
        <p:spPr bwMode="auto">
          <a:xfrm>
            <a:off x="3976688" y="2881313"/>
            <a:ext cx="298450" cy="344487"/>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grpSp>
        <p:nvGrpSpPr>
          <p:cNvPr id="2" name="组合 43"/>
          <p:cNvGrpSpPr>
            <a:grpSpLocks/>
          </p:cNvGrpSpPr>
          <p:nvPr/>
        </p:nvGrpSpPr>
        <p:grpSpPr bwMode="auto">
          <a:xfrm>
            <a:off x="1720850" y="2036763"/>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headEnd/>
              <a:tailEnd/>
            </a:ln>
            <a:extLst/>
          </p:spPr>
          <p:txBody>
            <a:bodyPr/>
            <a:lstStyle/>
            <a:p>
              <a:pPr>
                <a:buFont typeface="Arial" pitchFamily="34" charset="0"/>
                <a:buNone/>
                <a:defRPr/>
              </a:pPr>
              <a:endParaRPr lang="zh-CN" altLang="en-US">
                <a:solidFill>
                  <a:schemeClr val="accent2"/>
                </a:solidFill>
                <a:latin typeface="+mn-ea"/>
                <a:ea typeface="+mn-ea"/>
              </a:endParaRPr>
            </a:p>
          </p:txBody>
        </p:sp>
        <p:sp>
          <p:nvSpPr>
            <p:cNvPr id="46" name="TextBox 45"/>
            <p:cNvSpPr txBox="1"/>
            <p:nvPr/>
          </p:nvSpPr>
          <p:spPr>
            <a:xfrm>
              <a:off x="2262188" y="1724794"/>
              <a:ext cx="1493837" cy="400050"/>
            </a:xfrm>
            <a:prstGeom prst="rect">
              <a:avLst/>
            </a:prstGeom>
            <a:noFill/>
          </p:spPr>
          <p:txBody>
            <a:bodyPr>
              <a:spAutoFit/>
            </a:bodyPr>
            <a:lstStyle/>
            <a:p>
              <a:pPr algn="ctr">
                <a:buFont typeface="Arial" pitchFamily="34" charset="0"/>
                <a:buNone/>
                <a:defRPr/>
              </a:pPr>
              <a:r>
                <a:rPr lang="zh-CN" altLang="en-US" sz="2000" dirty="0">
                  <a:solidFill>
                    <a:schemeClr val="accent2"/>
                  </a:solidFill>
                  <a:latin typeface="+mn-ea"/>
                  <a:ea typeface="+mn-ea"/>
                </a:rPr>
                <a:t>单元描述</a:t>
              </a:r>
            </a:p>
          </p:txBody>
        </p:sp>
      </p:grpSp>
      <p:sp>
        <p:nvSpPr>
          <p:cNvPr id="70" name="矩形 83"/>
          <p:cNvSpPr>
            <a:spLocks noChangeArrowheads="1"/>
          </p:cNvSpPr>
          <p:nvPr/>
        </p:nvSpPr>
        <p:spPr bwMode="auto">
          <a:xfrm>
            <a:off x="5449888" y="1511300"/>
            <a:ext cx="4864100" cy="4535488"/>
          </a:xfrm>
          <a:prstGeom prst="rect">
            <a:avLst/>
          </a:prstGeom>
          <a:solidFill>
            <a:srgbClr val="F2F2F2"/>
          </a:solidFill>
          <a:ln w="9525" cmpd="sng">
            <a:solidFill>
              <a:schemeClr val="accent1">
                <a:lumMod val="40000"/>
                <a:lumOff val="60000"/>
              </a:schemeClr>
            </a:solidFill>
            <a:miter lim="800000"/>
            <a:headEnd/>
            <a:tailEnd/>
          </a:ln>
        </p:spPr>
        <p:txBody>
          <a:bodyPr/>
          <a:lstStyle/>
          <a:p>
            <a:pPr>
              <a:buFont typeface="Arial" pitchFamily="34" charset="0"/>
              <a:buNone/>
              <a:defRPr/>
            </a:pPr>
            <a:endParaRPr lang="zh-CN" altLang="en-US"/>
          </a:p>
        </p:txBody>
      </p:sp>
      <p:sp>
        <p:nvSpPr>
          <p:cNvPr id="71" name="TextBox 84"/>
          <p:cNvSpPr txBox="1">
            <a:spLocks noChangeArrowheads="1"/>
          </p:cNvSpPr>
          <p:nvPr/>
        </p:nvSpPr>
        <p:spPr bwMode="auto">
          <a:xfrm>
            <a:off x="5770537" y="1700808"/>
            <a:ext cx="4432300" cy="4198393"/>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dirty="0" smtClean="0">
                <a:latin typeface="+mn-ea"/>
                <a:ea typeface="+mn-ea"/>
              </a:rPr>
              <a:t>施工组织总设计是以一个建设项目或一个建筑群为编制对象，根据图纸等资料及现场施工条件编制，对项目进行全面规划和统筹安排，用以指导全场性的施工全过程的各项施工活动的技术、经济和组织的综合性文件。它在整个建设项目施工中起到控制全局的作用。本单元主要内容包括：</a:t>
            </a:r>
          </a:p>
          <a:p>
            <a:pPr>
              <a:lnSpc>
                <a:spcPct val="150000"/>
              </a:lnSpc>
            </a:pPr>
            <a:r>
              <a:rPr lang="zh-CN" altLang="en-US" dirty="0" smtClean="0">
                <a:latin typeface="+mn-ea"/>
                <a:ea typeface="+mn-ea"/>
              </a:rPr>
              <a:t>施工组织总设计作用、编制程序和依据，工程的施工组织总设计内容，以及具体案例。</a:t>
            </a:r>
            <a:endParaRPr lang="zh-CN" altLang="en-US" dirty="0">
              <a:solidFill>
                <a:schemeClr val="accent1">
                  <a:lumMod val="50000"/>
                </a:schemeClr>
              </a:solidFill>
              <a:latin typeface="+mn-ea"/>
              <a:ea typeface="+mn-ea"/>
            </a:endParaRPr>
          </a:p>
        </p:txBody>
      </p:sp>
      <p:sp>
        <p:nvSpPr>
          <p:cNvPr id="72" name="Freeform 12"/>
          <p:cNvSpPr>
            <a:spLocks/>
          </p:cNvSpPr>
          <p:nvPr/>
        </p:nvSpPr>
        <p:spPr bwMode="auto">
          <a:xfrm>
            <a:off x="5449888" y="1530350"/>
            <a:ext cx="528637"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w="9525">
            <a:noFill/>
            <a:round/>
            <a:headEnd/>
            <a:tailEnd/>
          </a:ln>
        </p:spPr>
        <p:txBody>
          <a:bodyPr/>
          <a:lstStyle/>
          <a:p>
            <a:endParaRPr lang="zh-CN" altLang="en-US"/>
          </a:p>
        </p:txBody>
      </p:sp>
      <p:sp>
        <p:nvSpPr>
          <p:cNvPr id="73" name="Freeform 12"/>
          <p:cNvSpPr>
            <a:spLocks/>
          </p:cNvSpPr>
          <p:nvPr/>
        </p:nvSpPr>
        <p:spPr bwMode="auto">
          <a:xfrm flipH="1" flipV="1">
            <a:off x="9785350" y="551656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w="9525">
            <a:noFill/>
            <a:round/>
            <a:headEnd/>
            <a:tailEnd/>
          </a:ln>
        </p:spPr>
        <p:txBody>
          <a:bodyPr/>
          <a:lstStyle/>
          <a:p>
            <a:endParaRPr lang="zh-CN" altLang="en-US"/>
          </a:p>
        </p:txBody>
      </p:sp>
      <p:sp>
        <p:nvSpPr>
          <p:cNvPr id="18" name="TextBox 54"/>
          <p:cNvSpPr txBox="1"/>
          <p:nvPr/>
        </p:nvSpPr>
        <p:spPr>
          <a:xfrm>
            <a:off x="851148" y="117818"/>
            <a:ext cx="4306292" cy="369332"/>
          </a:xfrm>
          <a:prstGeom prst="rect">
            <a:avLst/>
          </a:prstGeom>
          <a:noFill/>
        </p:spPr>
        <p:txBody>
          <a:bodyPr wrap="square">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buFont typeface="Arial" pitchFamily="34" charset="0"/>
              <a:buNone/>
              <a:defRPr/>
            </a:pPr>
            <a:r>
              <a:rPr lang="zh-CN" altLang="en-US" sz="1800" dirty="0">
                <a:solidFill>
                  <a:schemeClr val="accent2"/>
                </a:solidFill>
                <a:latin typeface="+mn-ea"/>
                <a:ea typeface="+mn-ea"/>
              </a:rPr>
              <a:t>单元四　施工组织总设计</a:t>
            </a:r>
          </a:p>
        </p:txBody>
      </p:sp>
      <p:sp>
        <p:nvSpPr>
          <p:cNvPr id="19" name="TextBox 55"/>
          <p:cNvSpPr txBox="1">
            <a:spLocks noChangeArrowheads="1"/>
          </p:cNvSpPr>
          <p:nvPr/>
        </p:nvSpPr>
        <p:spPr bwMode="auto">
          <a:xfrm>
            <a:off x="20900" y="75257"/>
            <a:ext cx="1065213" cy="400050"/>
          </a:xfrm>
          <a:prstGeom prst="rect">
            <a:avLst/>
          </a:prstGeom>
          <a:noFill/>
          <a:ln w="9525">
            <a:noFill/>
            <a:miter lim="800000"/>
            <a:headEnd/>
            <a:tailEnd/>
          </a:ln>
        </p:spPr>
        <p:txBody>
          <a:bodyPr>
            <a:spAutoFit/>
          </a:bodyPr>
          <a:lstStyle/>
          <a:p>
            <a:pPr algn="r">
              <a:buFont typeface="Arial" pitchFamily="34" charset="0"/>
              <a:buNone/>
            </a:pPr>
            <a:r>
              <a:rPr lang="en-US" altLang="zh-CN" sz="2000" dirty="0" smtClean="0">
                <a:solidFill>
                  <a:schemeClr val="accent2"/>
                </a:solidFill>
              </a:rPr>
              <a:t>Part 4</a:t>
            </a:r>
            <a:r>
              <a:rPr lang="en-US" altLang="zh-CN" dirty="0" smtClean="0">
                <a:solidFill>
                  <a:schemeClr val="accent2"/>
                </a:solidFill>
              </a:rPr>
              <a:t> </a:t>
            </a:r>
            <a:endParaRPr lang="zh-CN" altLang="en-US" dirty="0">
              <a:solidFill>
                <a:schemeClr val="accent2"/>
              </a:solidFill>
            </a:endParaRPr>
          </a:p>
        </p:txBody>
      </p:sp>
    </p:spTree>
  </p:cSld>
  <p:clrMapOvr>
    <a:masterClrMapping/>
  </p:clrMapOvr>
  <p:transition spd="slow" advTm="7573">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6097588" y="1952625"/>
            <a:ext cx="4826000" cy="3816350"/>
          </a:xfrm>
          <a:prstGeom prst="rect">
            <a:avLst/>
          </a:prstGeom>
          <a:noFill/>
          <a:ln>
            <a:noFill/>
          </a:ln>
          <a:extLst/>
        </p:spPr>
        <p:txBody>
          <a:bodyPr lIns="131420" tIns="65709" rIns="131420" bIns="65709"/>
          <a:lstStyle/>
          <a:p>
            <a:pPr>
              <a:buFont typeface="Arial" pitchFamily="34" charset="0"/>
              <a:buNone/>
            </a:pPr>
            <a:endParaRPr lang="zh-CN" altLang="en-US"/>
          </a:p>
        </p:txBody>
      </p:sp>
      <p:pic>
        <p:nvPicPr>
          <p:cNvPr id="253953" name="Picture 1" descr="C:\Users\Administrator\AppData\Roaming\Tencent\Users\1430847197\QQ\WinTemp\RichOle\Q9N(76G2)B1D@(YZ95NUVNU.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074045" y="692696"/>
            <a:ext cx="7334250" cy="5915025"/>
          </a:xfrm>
          <a:prstGeom prst="rect">
            <a:avLst/>
          </a:prstGeom>
          <a:noFill/>
        </p:spPr>
      </p:pic>
      <p:sp>
        <p:nvSpPr>
          <p:cNvPr id="10" name="TextBox 9"/>
          <p:cNvSpPr txBox="1"/>
          <p:nvPr/>
        </p:nvSpPr>
        <p:spPr>
          <a:xfrm>
            <a:off x="1892300" y="1628800"/>
            <a:ext cx="461665" cy="3312368"/>
          </a:xfrm>
          <a:prstGeom prst="rect">
            <a:avLst/>
          </a:prstGeom>
          <a:noFill/>
        </p:spPr>
        <p:txBody>
          <a:bodyPr vert="eaVert" wrap="square" rtlCol="0">
            <a:spAutoFit/>
          </a:bodyPr>
          <a:lstStyle/>
          <a:p>
            <a:r>
              <a:rPr lang="zh-CN" altLang="en-US" dirty="0" smtClean="0"/>
              <a:t>施工组织设计审批表（一）</a:t>
            </a:r>
            <a:endParaRPr lang="zh-CN" altLang="en-US" dirty="0"/>
          </a:p>
        </p:txBody>
      </p:sp>
      <p:sp>
        <p:nvSpPr>
          <p:cNvPr id="7" name="TextBox 55"/>
          <p:cNvSpPr txBox="1">
            <a:spLocks noChangeArrowheads="1"/>
          </p:cNvSpPr>
          <p:nvPr/>
        </p:nvSpPr>
        <p:spPr bwMode="auto">
          <a:xfrm>
            <a:off x="-287338" y="13695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8" name="TextBox 12"/>
          <p:cNvSpPr txBox="1"/>
          <p:nvPr/>
        </p:nvSpPr>
        <p:spPr>
          <a:xfrm>
            <a:off x="1389217" y="106179"/>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施工组织总设计编制模板</a:t>
            </a:r>
            <a:endParaRPr lang="zh-CN" altLang="en-US" dirty="0">
              <a:solidFill>
                <a:schemeClr val="accent2"/>
              </a:solidFill>
              <a:latin typeface="+mn-ea"/>
              <a:ea typeface="+mn-ea"/>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3722117" y="1086991"/>
            <a:ext cx="6624736" cy="5078313"/>
          </a:xfrm>
          <a:prstGeom prst="rect">
            <a:avLst/>
          </a:prstGeom>
          <a:noFill/>
          <a:ln w="9525">
            <a:noFill/>
            <a:miter lim="800000"/>
            <a:headEnd/>
            <a:tailEnd/>
          </a:ln>
        </p:spPr>
        <p:txBody>
          <a:bodyPr wrap="square">
            <a:spAutoFit/>
          </a:bodyPr>
          <a:lstStyle/>
          <a:p>
            <a:r>
              <a:rPr lang="en-US" altLang="zh-CN" dirty="0" smtClean="0">
                <a:solidFill>
                  <a:schemeClr val="bg2"/>
                </a:solidFill>
                <a:latin typeface="+mn-ea"/>
                <a:ea typeface="+mn-ea"/>
              </a:rPr>
              <a:t>1. </a:t>
            </a:r>
            <a:r>
              <a:rPr lang="zh-CN" altLang="en-US" dirty="0" smtClean="0">
                <a:solidFill>
                  <a:schemeClr val="bg2"/>
                </a:solidFill>
                <a:latin typeface="+mn-ea"/>
                <a:ea typeface="+mn-ea"/>
              </a:rPr>
              <a:t>编制依据 </a:t>
            </a:r>
            <a:r>
              <a:rPr lang="en-US" altLang="zh-CN" dirty="0" smtClean="0">
                <a:solidFill>
                  <a:schemeClr val="bg2"/>
                </a:solidFill>
                <a:latin typeface="+mn-ea"/>
                <a:ea typeface="+mn-ea"/>
              </a:rPr>
              <a:t>129</a:t>
            </a:r>
          </a:p>
          <a:p>
            <a:r>
              <a:rPr lang="en-US" altLang="zh-CN" dirty="0" smtClean="0">
                <a:latin typeface="+mn-ea"/>
                <a:ea typeface="+mn-ea"/>
              </a:rPr>
              <a:t>1.1 </a:t>
            </a:r>
            <a:r>
              <a:rPr lang="zh-CN" altLang="en-US" dirty="0" smtClean="0">
                <a:latin typeface="+mn-ea"/>
                <a:ea typeface="+mn-ea"/>
              </a:rPr>
              <a:t>主要编制依据 </a:t>
            </a:r>
            <a:r>
              <a:rPr lang="en-US" altLang="zh-CN" dirty="0" smtClean="0">
                <a:latin typeface="+mn-ea"/>
                <a:ea typeface="+mn-ea"/>
              </a:rPr>
              <a:t>129</a:t>
            </a:r>
          </a:p>
          <a:p>
            <a:r>
              <a:rPr lang="en-US" altLang="zh-CN" dirty="0" smtClean="0">
                <a:latin typeface="+mn-ea"/>
                <a:ea typeface="+mn-ea"/>
              </a:rPr>
              <a:t>1.2 </a:t>
            </a:r>
            <a:r>
              <a:rPr lang="zh-CN" altLang="en-US" dirty="0" smtClean="0">
                <a:latin typeface="+mn-ea"/>
                <a:ea typeface="+mn-ea"/>
              </a:rPr>
              <a:t>拟采用的主要现行技术标准文件清单 </a:t>
            </a:r>
            <a:r>
              <a:rPr lang="en-US" altLang="zh-CN" dirty="0" smtClean="0">
                <a:latin typeface="+mn-ea"/>
                <a:ea typeface="+mn-ea"/>
              </a:rPr>
              <a:t>129</a:t>
            </a:r>
          </a:p>
          <a:p>
            <a:r>
              <a:rPr lang="en-US" altLang="zh-CN" dirty="0" smtClean="0">
                <a:latin typeface="+mn-ea"/>
                <a:ea typeface="+mn-ea"/>
              </a:rPr>
              <a:t>1.3 </a:t>
            </a:r>
            <a:r>
              <a:rPr lang="zh-CN" altLang="en-US" dirty="0" smtClean="0">
                <a:latin typeface="+mn-ea"/>
                <a:ea typeface="+mn-ea"/>
              </a:rPr>
              <a:t>拟执行的主要企业管理标准文件清单 </a:t>
            </a:r>
            <a:r>
              <a:rPr lang="en-US" altLang="zh-CN" dirty="0" smtClean="0">
                <a:latin typeface="+mn-ea"/>
                <a:ea typeface="+mn-ea"/>
              </a:rPr>
              <a:t>129</a:t>
            </a:r>
          </a:p>
          <a:p>
            <a:r>
              <a:rPr lang="en-US" altLang="zh-CN" dirty="0" smtClean="0">
                <a:solidFill>
                  <a:schemeClr val="bg2"/>
                </a:solidFill>
                <a:latin typeface="+mn-ea"/>
                <a:ea typeface="+mn-ea"/>
              </a:rPr>
              <a:t>2. </a:t>
            </a:r>
            <a:r>
              <a:rPr lang="zh-CN" altLang="en-US" dirty="0" smtClean="0">
                <a:solidFill>
                  <a:schemeClr val="bg2"/>
                </a:solidFill>
                <a:latin typeface="+mn-ea"/>
                <a:ea typeface="+mn-ea"/>
              </a:rPr>
              <a:t>工程概况 </a:t>
            </a:r>
            <a:r>
              <a:rPr lang="en-US" altLang="zh-CN" dirty="0" smtClean="0">
                <a:solidFill>
                  <a:schemeClr val="bg2"/>
                </a:solidFill>
                <a:latin typeface="+mn-ea"/>
                <a:ea typeface="+mn-ea"/>
              </a:rPr>
              <a:t>129</a:t>
            </a:r>
          </a:p>
          <a:p>
            <a:r>
              <a:rPr lang="en-US" altLang="zh-CN" dirty="0" smtClean="0">
                <a:latin typeface="+mn-ea"/>
                <a:ea typeface="+mn-ea"/>
              </a:rPr>
              <a:t>2.1 </a:t>
            </a:r>
            <a:r>
              <a:rPr lang="zh-CN" altLang="en-US" dirty="0" smtClean="0">
                <a:latin typeface="+mn-ea"/>
                <a:ea typeface="+mn-ea"/>
              </a:rPr>
              <a:t>项目主要情况 </a:t>
            </a:r>
            <a:r>
              <a:rPr lang="en-US" altLang="zh-CN" dirty="0" smtClean="0">
                <a:latin typeface="+mn-ea"/>
                <a:ea typeface="+mn-ea"/>
              </a:rPr>
              <a:t>129</a:t>
            </a:r>
          </a:p>
          <a:p>
            <a:r>
              <a:rPr lang="en-US" altLang="zh-CN" dirty="0" smtClean="0">
                <a:latin typeface="+mn-ea"/>
                <a:ea typeface="+mn-ea"/>
              </a:rPr>
              <a:t>2.2 </a:t>
            </a:r>
            <a:r>
              <a:rPr lang="zh-CN" altLang="en-US" dirty="0" smtClean="0">
                <a:latin typeface="+mn-ea"/>
                <a:ea typeface="+mn-ea"/>
              </a:rPr>
              <a:t>项目主要施工条件 </a:t>
            </a:r>
            <a:r>
              <a:rPr lang="en-US" altLang="zh-CN" dirty="0" smtClean="0">
                <a:latin typeface="+mn-ea"/>
                <a:ea typeface="+mn-ea"/>
              </a:rPr>
              <a:t>130</a:t>
            </a:r>
          </a:p>
          <a:p>
            <a:r>
              <a:rPr lang="en-US" altLang="zh-CN" dirty="0" smtClean="0">
                <a:solidFill>
                  <a:schemeClr val="bg2"/>
                </a:solidFill>
                <a:latin typeface="+mn-ea"/>
                <a:ea typeface="+mn-ea"/>
              </a:rPr>
              <a:t>3. </a:t>
            </a:r>
            <a:r>
              <a:rPr lang="zh-CN" altLang="en-US" dirty="0" smtClean="0">
                <a:solidFill>
                  <a:schemeClr val="bg2"/>
                </a:solidFill>
                <a:latin typeface="+mn-ea"/>
                <a:ea typeface="+mn-ea"/>
              </a:rPr>
              <a:t>总体施工部署 </a:t>
            </a:r>
            <a:r>
              <a:rPr lang="en-US" altLang="zh-CN" dirty="0" smtClean="0">
                <a:solidFill>
                  <a:schemeClr val="bg2"/>
                </a:solidFill>
                <a:latin typeface="+mn-ea"/>
                <a:ea typeface="+mn-ea"/>
              </a:rPr>
              <a:t>130</a:t>
            </a:r>
          </a:p>
          <a:p>
            <a:r>
              <a:rPr lang="en-US" altLang="zh-CN" dirty="0" smtClean="0">
                <a:latin typeface="+mn-ea"/>
                <a:ea typeface="+mn-ea"/>
              </a:rPr>
              <a:t>3.1 </a:t>
            </a:r>
            <a:r>
              <a:rPr lang="zh-CN" altLang="en-US" dirty="0" smtClean="0">
                <a:latin typeface="+mn-ea"/>
                <a:ea typeface="+mn-ea"/>
              </a:rPr>
              <a:t>项目总体施工宏观部署 </a:t>
            </a:r>
            <a:r>
              <a:rPr lang="en-US" altLang="zh-CN" dirty="0" smtClean="0">
                <a:latin typeface="+mn-ea"/>
                <a:ea typeface="+mn-ea"/>
              </a:rPr>
              <a:t>130</a:t>
            </a:r>
          </a:p>
          <a:p>
            <a:r>
              <a:rPr lang="en-US" altLang="zh-CN" dirty="0" smtClean="0">
                <a:latin typeface="+mn-ea"/>
                <a:ea typeface="+mn-ea"/>
              </a:rPr>
              <a:t>3.2 </a:t>
            </a:r>
            <a:r>
              <a:rPr lang="zh-CN" altLang="en-US" dirty="0" smtClean="0">
                <a:latin typeface="+mn-ea"/>
                <a:ea typeface="+mn-ea"/>
              </a:rPr>
              <a:t>项目施工的重点和难点简要分析 </a:t>
            </a:r>
            <a:r>
              <a:rPr lang="en-US" altLang="zh-CN" dirty="0" smtClean="0">
                <a:latin typeface="+mn-ea"/>
                <a:ea typeface="+mn-ea"/>
              </a:rPr>
              <a:t>131</a:t>
            </a:r>
          </a:p>
          <a:p>
            <a:r>
              <a:rPr lang="en-US" altLang="zh-CN" dirty="0" smtClean="0">
                <a:latin typeface="+mn-ea"/>
                <a:ea typeface="+mn-ea"/>
              </a:rPr>
              <a:t>3.3 </a:t>
            </a:r>
            <a:r>
              <a:rPr lang="zh-CN" altLang="en-US" dirty="0" smtClean="0">
                <a:latin typeface="+mn-ea"/>
                <a:ea typeface="+mn-ea"/>
              </a:rPr>
              <a:t>项目经理部组织机构 </a:t>
            </a:r>
            <a:r>
              <a:rPr lang="en-US" altLang="zh-CN" dirty="0" smtClean="0">
                <a:latin typeface="+mn-ea"/>
                <a:ea typeface="+mn-ea"/>
              </a:rPr>
              <a:t>131</a:t>
            </a:r>
          </a:p>
          <a:p>
            <a:r>
              <a:rPr lang="en-US" altLang="zh-CN" dirty="0" smtClean="0">
                <a:latin typeface="+mn-ea"/>
                <a:ea typeface="+mn-ea"/>
              </a:rPr>
              <a:t>3.4 </a:t>
            </a:r>
            <a:r>
              <a:rPr lang="zh-CN" altLang="en-US" dirty="0" smtClean="0">
                <a:latin typeface="+mn-ea"/>
                <a:ea typeface="+mn-ea"/>
              </a:rPr>
              <a:t>对新技术、新工艺的应用 </a:t>
            </a:r>
            <a:r>
              <a:rPr lang="en-US" altLang="zh-CN" dirty="0" smtClean="0">
                <a:latin typeface="+mn-ea"/>
                <a:ea typeface="+mn-ea"/>
              </a:rPr>
              <a:t>131</a:t>
            </a:r>
          </a:p>
          <a:p>
            <a:r>
              <a:rPr lang="en-US" altLang="zh-CN" dirty="0" smtClean="0">
                <a:latin typeface="+mn-ea"/>
                <a:ea typeface="+mn-ea"/>
              </a:rPr>
              <a:t>3.5 </a:t>
            </a:r>
            <a:r>
              <a:rPr lang="zh-CN" altLang="en-US" dirty="0" smtClean="0">
                <a:latin typeface="+mn-ea"/>
                <a:ea typeface="+mn-ea"/>
              </a:rPr>
              <a:t>对主要分包项目施工单位的资质和能力要求 </a:t>
            </a:r>
            <a:r>
              <a:rPr lang="en-US" altLang="zh-CN" dirty="0" smtClean="0">
                <a:latin typeface="+mn-ea"/>
                <a:ea typeface="+mn-ea"/>
              </a:rPr>
              <a:t>131</a:t>
            </a:r>
          </a:p>
          <a:p>
            <a:r>
              <a:rPr lang="en-US" altLang="zh-CN" dirty="0" smtClean="0">
                <a:solidFill>
                  <a:schemeClr val="bg2"/>
                </a:solidFill>
                <a:latin typeface="+mn-ea"/>
                <a:ea typeface="+mn-ea"/>
              </a:rPr>
              <a:t>4. </a:t>
            </a:r>
            <a:r>
              <a:rPr lang="zh-CN" altLang="en-US" dirty="0" smtClean="0">
                <a:solidFill>
                  <a:schemeClr val="bg2"/>
                </a:solidFill>
                <a:latin typeface="+mn-ea"/>
                <a:ea typeface="+mn-ea"/>
              </a:rPr>
              <a:t>施工总进度计划 </a:t>
            </a:r>
            <a:r>
              <a:rPr lang="en-US" altLang="zh-CN" dirty="0" smtClean="0">
                <a:solidFill>
                  <a:schemeClr val="bg2"/>
                </a:solidFill>
                <a:latin typeface="+mn-ea"/>
                <a:ea typeface="+mn-ea"/>
              </a:rPr>
              <a:t>131</a:t>
            </a:r>
          </a:p>
          <a:p>
            <a:r>
              <a:rPr lang="en-US" altLang="zh-CN" dirty="0" smtClean="0">
                <a:solidFill>
                  <a:schemeClr val="bg2"/>
                </a:solidFill>
                <a:latin typeface="+mn-ea"/>
                <a:ea typeface="+mn-ea"/>
              </a:rPr>
              <a:t>5. </a:t>
            </a:r>
            <a:r>
              <a:rPr lang="zh-CN" altLang="en-US" dirty="0" smtClean="0">
                <a:solidFill>
                  <a:schemeClr val="bg2"/>
                </a:solidFill>
                <a:latin typeface="+mn-ea"/>
                <a:ea typeface="+mn-ea"/>
              </a:rPr>
              <a:t>总体施工准备与主要资源配置计划 </a:t>
            </a:r>
            <a:r>
              <a:rPr lang="en-US" altLang="zh-CN" dirty="0" smtClean="0">
                <a:solidFill>
                  <a:schemeClr val="bg2"/>
                </a:solidFill>
                <a:latin typeface="+mn-ea"/>
                <a:ea typeface="+mn-ea"/>
              </a:rPr>
              <a:t>131</a:t>
            </a:r>
          </a:p>
          <a:p>
            <a:r>
              <a:rPr lang="en-US" altLang="zh-CN" dirty="0" smtClean="0">
                <a:latin typeface="+mn-ea"/>
                <a:ea typeface="+mn-ea"/>
              </a:rPr>
              <a:t>5.1 </a:t>
            </a:r>
            <a:r>
              <a:rPr lang="zh-CN" altLang="en-US" dirty="0" smtClean="0">
                <a:latin typeface="+mn-ea"/>
                <a:ea typeface="+mn-ea"/>
              </a:rPr>
              <a:t>总体施工准备计划 </a:t>
            </a:r>
            <a:r>
              <a:rPr lang="en-US" altLang="zh-CN" dirty="0" smtClean="0">
                <a:latin typeface="+mn-ea"/>
                <a:ea typeface="+mn-ea"/>
              </a:rPr>
              <a:t>131</a:t>
            </a:r>
          </a:p>
          <a:p>
            <a:r>
              <a:rPr lang="en-US" altLang="zh-CN" dirty="0" smtClean="0">
                <a:latin typeface="+mn-ea"/>
                <a:ea typeface="+mn-ea"/>
              </a:rPr>
              <a:t>5.2 </a:t>
            </a:r>
            <a:r>
              <a:rPr lang="zh-CN" altLang="en-US" dirty="0" smtClean="0">
                <a:latin typeface="+mn-ea"/>
                <a:ea typeface="+mn-ea"/>
              </a:rPr>
              <a:t>主要资源配置计划 </a:t>
            </a:r>
            <a:r>
              <a:rPr lang="en-US" altLang="zh-CN" dirty="0" smtClean="0">
                <a:latin typeface="+mn-ea"/>
                <a:ea typeface="+mn-ea"/>
              </a:rPr>
              <a:t>132</a:t>
            </a:r>
          </a:p>
          <a:p>
            <a:endParaRPr lang="en-US" altLang="zh-CN" dirty="0" smtClean="0">
              <a:solidFill>
                <a:schemeClr val="bg2"/>
              </a:solidFill>
              <a:latin typeface="+mn-ea"/>
              <a:ea typeface="+mn-ea"/>
            </a:endParaRPr>
          </a:p>
        </p:txBody>
      </p:sp>
      <p:sp>
        <p:nvSpPr>
          <p:cNvPr id="5" name="TextBox 4"/>
          <p:cNvSpPr txBox="1"/>
          <p:nvPr/>
        </p:nvSpPr>
        <p:spPr>
          <a:xfrm>
            <a:off x="1820873" y="2348880"/>
            <a:ext cx="677108" cy="1872208"/>
          </a:xfrm>
          <a:prstGeom prst="rect">
            <a:avLst/>
          </a:prstGeom>
          <a:noFill/>
        </p:spPr>
        <p:txBody>
          <a:bodyPr vert="eaVert" wrap="square" rtlCol="0">
            <a:spAutoFit/>
          </a:bodyPr>
          <a:lstStyle/>
          <a:p>
            <a:r>
              <a:rPr lang="zh-CN" altLang="en-US" sz="3200" dirty="0" smtClean="0">
                <a:latin typeface="+mn-ea"/>
                <a:ea typeface="+mn-ea"/>
              </a:rPr>
              <a:t>目　　录</a:t>
            </a:r>
            <a:endParaRPr lang="zh-CN" altLang="en-US" sz="3200" dirty="0">
              <a:latin typeface="+mn-ea"/>
              <a:ea typeface="+mn-ea"/>
            </a:endParaRPr>
          </a:p>
        </p:txBody>
      </p:sp>
      <p:sp>
        <p:nvSpPr>
          <p:cNvPr id="8" name="TextBox 55"/>
          <p:cNvSpPr txBox="1">
            <a:spLocks noChangeArrowheads="1"/>
          </p:cNvSpPr>
          <p:nvPr/>
        </p:nvSpPr>
        <p:spPr bwMode="auto">
          <a:xfrm>
            <a:off x="-287338" y="13695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9" name="TextBox 12"/>
          <p:cNvSpPr txBox="1"/>
          <p:nvPr/>
        </p:nvSpPr>
        <p:spPr>
          <a:xfrm>
            <a:off x="1389217" y="106179"/>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施工组织总设计编制模板</a:t>
            </a: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1489869" y="1014983"/>
            <a:ext cx="4589115" cy="5078313"/>
          </a:xfrm>
          <a:prstGeom prst="rect">
            <a:avLst/>
          </a:prstGeom>
          <a:noFill/>
          <a:ln w="9525">
            <a:noFill/>
            <a:miter lim="800000"/>
            <a:headEnd/>
            <a:tailEnd/>
          </a:ln>
        </p:spPr>
        <p:txBody>
          <a:bodyPr wrap="square">
            <a:spAutoFit/>
          </a:bodyPr>
          <a:lstStyle/>
          <a:p>
            <a:pPr>
              <a:lnSpc>
                <a:spcPct val="150000"/>
              </a:lnSpc>
            </a:pPr>
            <a:r>
              <a:rPr lang="en-US" altLang="zh-CN" dirty="0" smtClean="0">
                <a:solidFill>
                  <a:schemeClr val="bg2"/>
                </a:solidFill>
                <a:latin typeface="+mn-ea"/>
                <a:ea typeface="+mn-ea"/>
              </a:rPr>
              <a:t>6. </a:t>
            </a:r>
            <a:r>
              <a:rPr lang="zh-CN" altLang="en-US" dirty="0" smtClean="0">
                <a:solidFill>
                  <a:schemeClr val="bg2"/>
                </a:solidFill>
                <a:latin typeface="+mn-ea"/>
                <a:ea typeface="+mn-ea"/>
              </a:rPr>
              <a:t>主要施工方法 </a:t>
            </a:r>
            <a:r>
              <a:rPr lang="en-US" altLang="zh-CN" dirty="0" smtClean="0">
                <a:solidFill>
                  <a:schemeClr val="bg2"/>
                </a:solidFill>
                <a:latin typeface="+mn-ea"/>
                <a:ea typeface="+mn-ea"/>
              </a:rPr>
              <a:t>132</a:t>
            </a:r>
          </a:p>
          <a:p>
            <a:pPr>
              <a:lnSpc>
                <a:spcPct val="150000"/>
              </a:lnSpc>
            </a:pPr>
            <a:r>
              <a:rPr lang="en-US" altLang="zh-CN" dirty="0" smtClean="0">
                <a:solidFill>
                  <a:schemeClr val="bg2"/>
                </a:solidFill>
                <a:latin typeface="+mn-ea"/>
                <a:ea typeface="+mn-ea"/>
              </a:rPr>
              <a:t>7. </a:t>
            </a:r>
            <a:r>
              <a:rPr lang="zh-CN" altLang="en-US" dirty="0" smtClean="0">
                <a:solidFill>
                  <a:schemeClr val="bg2"/>
                </a:solidFill>
                <a:latin typeface="+mn-ea"/>
                <a:ea typeface="+mn-ea"/>
              </a:rPr>
              <a:t>施工总平面布置 </a:t>
            </a:r>
            <a:r>
              <a:rPr lang="en-US" altLang="zh-CN" dirty="0" smtClean="0">
                <a:solidFill>
                  <a:schemeClr val="bg2"/>
                </a:solidFill>
                <a:latin typeface="+mn-ea"/>
                <a:ea typeface="+mn-ea"/>
              </a:rPr>
              <a:t>132</a:t>
            </a:r>
          </a:p>
          <a:p>
            <a:pPr>
              <a:lnSpc>
                <a:spcPct val="150000"/>
              </a:lnSpc>
            </a:pPr>
            <a:r>
              <a:rPr lang="en-US" altLang="zh-CN" dirty="0" smtClean="0">
                <a:solidFill>
                  <a:schemeClr val="bg2"/>
                </a:solidFill>
                <a:latin typeface="+mn-ea"/>
                <a:ea typeface="+mn-ea"/>
              </a:rPr>
              <a:t>8. </a:t>
            </a:r>
            <a:r>
              <a:rPr lang="zh-CN" altLang="en-US" dirty="0" smtClean="0">
                <a:solidFill>
                  <a:schemeClr val="bg2"/>
                </a:solidFill>
                <a:latin typeface="+mn-ea"/>
                <a:ea typeface="+mn-ea"/>
              </a:rPr>
              <a:t>主要施工管理计划 </a:t>
            </a:r>
            <a:r>
              <a:rPr lang="en-US" altLang="zh-CN" dirty="0" smtClean="0">
                <a:solidFill>
                  <a:schemeClr val="bg2"/>
                </a:solidFill>
                <a:latin typeface="+mn-ea"/>
                <a:ea typeface="+mn-ea"/>
              </a:rPr>
              <a:t>133</a:t>
            </a:r>
          </a:p>
          <a:p>
            <a:pPr>
              <a:lnSpc>
                <a:spcPct val="150000"/>
              </a:lnSpc>
            </a:pPr>
            <a:r>
              <a:rPr lang="en-US" altLang="zh-CN" dirty="0" smtClean="0">
                <a:latin typeface="+mn-ea"/>
                <a:ea typeface="+mn-ea"/>
              </a:rPr>
              <a:t>8.1 </a:t>
            </a:r>
            <a:r>
              <a:rPr lang="zh-CN" altLang="en-US" dirty="0" smtClean="0">
                <a:latin typeface="+mn-ea"/>
                <a:ea typeface="+mn-ea"/>
              </a:rPr>
              <a:t>进度管理计划 </a:t>
            </a:r>
            <a:r>
              <a:rPr lang="en-US" altLang="zh-CN" dirty="0" smtClean="0">
                <a:latin typeface="+mn-ea"/>
                <a:ea typeface="+mn-ea"/>
              </a:rPr>
              <a:t>133</a:t>
            </a:r>
          </a:p>
          <a:p>
            <a:pPr>
              <a:lnSpc>
                <a:spcPct val="150000"/>
              </a:lnSpc>
            </a:pPr>
            <a:r>
              <a:rPr lang="en-US" altLang="zh-CN" dirty="0" smtClean="0">
                <a:latin typeface="+mn-ea"/>
                <a:ea typeface="+mn-ea"/>
              </a:rPr>
              <a:t>8.2 </a:t>
            </a:r>
            <a:r>
              <a:rPr lang="zh-CN" altLang="en-US" dirty="0" smtClean="0">
                <a:latin typeface="+mn-ea"/>
                <a:ea typeface="+mn-ea"/>
              </a:rPr>
              <a:t>质量管理计划 </a:t>
            </a:r>
            <a:r>
              <a:rPr lang="en-US" altLang="zh-CN" dirty="0" smtClean="0">
                <a:latin typeface="+mn-ea"/>
                <a:ea typeface="+mn-ea"/>
              </a:rPr>
              <a:t>134</a:t>
            </a:r>
          </a:p>
          <a:p>
            <a:pPr>
              <a:lnSpc>
                <a:spcPct val="150000"/>
              </a:lnSpc>
            </a:pPr>
            <a:r>
              <a:rPr lang="en-US" altLang="zh-CN" dirty="0" smtClean="0">
                <a:latin typeface="+mn-ea"/>
                <a:ea typeface="+mn-ea"/>
              </a:rPr>
              <a:t>8.3 </a:t>
            </a:r>
            <a:r>
              <a:rPr lang="zh-CN" altLang="en-US" dirty="0" smtClean="0">
                <a:latin typeface="+mn-ea"/>
                <a:ea typeface="+mn-ea"/>
              </a:rPr>
              <a:t>安全管理计划 </a:t>
            </a:r>
            <a:r>
              <a:rPr lang="en-US" altLang="zh-CN" dirty="0" smtClean="0">
                <a:latin typeface="+mn-ea"/>
                <a:ea typeface="+mn-ea"/>
              </a:rPr>
              <a:t>135</a:t>
            </a:r>
          </a:p>
          <a:p>
            <a:pPr>
              <a:lnSpc>
                <a:spcPct val="150000"/>
              </a:lnSpc>
            </a:pPr>
            <a:r>
              <a:rPr lang="en-US" altLang="zh-CN" dirty="0" smtClean="0">
                <a:latin typeface="+mn-ea"/>
                <a:ea typeface="+mn-ea"/>
              </a:rPr>
              <a:t>8.4 </a:t>
            </a:r>
            <a:r>
              <a:rPr lang="zh-CN" altLang="en-US" dirty="0" smtClean="0">
                <a:latin typeface="+mn-ea"/>
                <a:ea typeface="+mn-ea"/>
              </a:rPr>
              <a:t>环境管理计划 </a:t>
            </a:r>
            <a:r>
              <a:rPr lang="en-US" altLang="zh-CN" dirty="0" smtClean="0">
                <a:latin typeface="+mn-ea"/>
                <a:ea typeface="+mn-ea"/>
              </a:rPr>
              <a:t>136</a:t>
            </a:r>
          </a:p>
          <a:p>
            <a:pPr>
              <a:lnSpc>
                <a:spcPct val="150000"/>
              </a:lnSpc>
            </a:pPr>
            <a:r>
              <a:rPr lang="en-US" altLang="zh-CN" dirty="0" smtClean="0">
                <a:latin typeface="+mn-ea"/>
                <a:ea typeface="+mn-ea"/>
              </a:rPr>
              <a:t>8.5 </a:t>
            </a:r>
            <a:r>
              <a:rPr lang="zh-CN" altLang="en-US" dirty="0" smtClean="0">
                <a:latin typeface="+mn-ea"/>
                <a:ea typeface="+mn-ea"/>
              </a:rPr>
              <a:t>成本管理计划 </a:t>
            </a:r>
            <a:r>
              <a:rPr lang="en-US" altLang="zh-CN" dirty="0" smtClean="0">
                <a:latin typeface="+mn-ea"/>
                <a:ea typeface="+mn-ea"/>
              </a:rPr>
              <a:t>136</a:t>
            </a:r>
          </a:p>
          <a:p>
            <a:pPr>
              <a:lnSpc>
                <a:spcPct val="150000"/>
              </a:lnSpc>
            </a:pPr>
            <a:r>
              <a:rPr lang="en-US" altLang="zh-CN" dirty="0" smtClean="0">
                <a:latin typeface="+mn-ea"/>
                <a:ea typeface="+mn-ea"/>
              </a:rPr>
              <a:t>8.6 </a:t>
            </a:r>
            <a:r>
              <a:rPr lang="zh-CN" altLang="en-US" dirty="0" smtClean="0">
                <a:latin typeface="+mn-ea"/>
                <a:ea typeface="+mn-ea"/>
              </a:rPr>
              <a:t>其他管理计划 </a:t>
            </a:r>
            <a:r>
              <a:rPr lang="en-US" altLang="zh-CN" dirty="0" smtClean="0">
                <a:latin typeface="+mn-ea"/>
                <a:ea typeface="+mn-ea"/>
              </a:rPr>
              <a:t>137</a:t>
            </a:r>
          </a:p>
          <a:p>
            <a:pPr>
              <a:lnSpc>
                <a:spcPct val="150000"/>
              </a:lnSpc>
            </a:pPr>
            <a:r>
              <a:rPr lang="zh-CN" altLang="en-US" dirty="0" smtClean="0">
                <a:solidFill>
                  <a:schemeClr val="bg2"/>
                </a:solidFill>
                <a:latin typeface="+mn-ea"/>
                <a:ea typeface="+mn-ea"/>
              </a:rPr>
              <a:t>附录</a:t>
            </a:r>
            <a:r>
              <a:rPr lang="en-US" altLang="zh-CN" dirty="0" smtClean="0">
                <a:solidFill>
                  <a:schemeClr val="bg2"/>
                </a:solidFill>
                <a:latin typeface="+mn-ea"/>
                <a:ea typeface="+mn-ea"/>
              </a:rPr>
              <a:t>A ×××××× 137</a:t>
            </a:r>
          </a:p>
          <a:p>
            <a:pPr>
              <a:lnSpc>
                <a:spcPct val="150000"/>
              </a:lnSpc>
            </a:pPr>
            <a:r>
              <a:rPr lang="zh-CN" altLang="en-US" dirty="0" smtClean="0">
                <a:solidFill>
                  <a:schemeClr val="bg2"/>
                </a:solidFill>
                <a:latin typeface="+mn-ea"/>
                <a:ea typeface="+mn-ea"/>
              </a:rPr>
              <a:t>附录</a:t>
            </a:r>
            <a:r>
              <a:rPr lang="en-US" altLang="zh-CN" dirty="0" smtClean="0">
                <a:solidFill>
                  <a:schemeClr val="bg2"/>
                </a:solidFill>
                <a:latin typeface="+mn-ea"/>
                <a:ea typeface="+mn-ea"/>
              </a:rPr>
              <a:t>B ×××××× 137</a:t>
            </a:r>
          </a:p>
          <a:p>
            <a:pPr>
              <a:lnSpc>
                <a:spcPct val="150000"/>
              </a:lnSpc>
            </a:pPr>
            <a:r>
              <a:rPr lang="zh-CN" altLang="en-US" dirty="0" smtClean="0">
                <a:solidFill>
                  <a:schemeClr val="bg2"/>
                </a:solidFill>
                <a:latin typeface="+mn-ea"/>
                <a:ea typeface="+mn-ea"/>
              </a:rPr>
              <a:t>附录</a:t>
            </a:r>
            <a:r>
              <a:rPr lang="en-US" altLang="zh-CN" dirty="0" smtClean="0">
                <a:solidFill>
                  <a:schemeClr val="bg2"/>
                </a:solidFill>
                <a:latin typeface="+mn-ea"/>
                <a:ea typeface="+mn-ea"/>
              </a:rPr>
              <a:t>C ×××××× 137</a:t>
            </a:r>
          </a:p>
        </p:txBody>
      </p:sp>
      <p:pic>
        <p:nvPicPr>
          <p:cNvPr id="6" name="Picture 2"/>
          <p:cNvPicPr>
            <a:picLocks noChangeAspect="1" noChangeArrowheads="1"/>
          </p:cNvPicPr>
          <p:nvPr/>
        </p:nvPicPr>
        <p:blipFill>
          <a:blip r:embed="rId3" cstate="print"/>
          <a:srcRect/>
          <a:stretch>
            <a:fillRect/>
          </a:stretch>
        </p:blipFill>
        <p:spPr bwMode="auto">
          <a:xfrm>
            <a:off x="5428987" y="1268760"/>
            <a:ext cx="6767778" cy="4824536"/>
          </a:xfrm>
          <a:prstGeom prst="rect">
            <a:avLst/>
          </a:prstGeom>
          <a:noFill/>
          <a:ln w="9525">
            <a:noFill/>
            <a:miter lim="800000"/>
            <a:headEnd/>
            <a:tailEnd/>
          </a:ln>
        </p:spPr>
      </p:pic>
      <p:sp>
        <p:nvSpPr>
          <p:cNvPr id="8" name="TextBox 55"/>
          <p:cNvSpPr txBox="1">
            <a:spLocks noChangeArrowheads="1"/>
          </p:cNvSpPr>
          <p:nvPr/>
        </p:nvSpPr>
        <p:spPr bwMode="auto">
          <a:xfrm>
            <a:off x="-287338" y="13695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a:t>
            </a:r>
            <a:r>
              <a:rPr lang="zh-CN" altLang="en-US" sz="1600" dirty="0" smtClean="0">
                <a:solidFill>
                  <a:schemeClr val="accent2"/>
                </a:solidFill>
                <a:latin typeface="华文细黑"/>
                <a:ea typeface="华文细黑"/>
                <a:cs typeface="华文细黑"/>
              </a:rPr>
              <a:t>任务</a:t>
            </a:r>
            <a:r>
              <a:rPr lang="en-US" altLang="zh-CN" sz="1600" dirty="0" smtClean="0">
                <a:solidFill>
                  <a:schemeClr val="accent2"/>
                </a:solidFill>
                <a:latin typeface="华文细黑"/>
                <a:ea typeface="华文细黑"/>
                <a:cs typeface="华文细黑"/>
              </a:rPr>
              <a:t>7</a:t>
            </a:r>
            <a:endParaRPr lang="zh-CN" altLang="en-US" sz="1600" dirty="0">
              <a:solidFill>
                <a:schemeClr val="accent2"/>
              </a:solidFill>
              <a:latin typeface="华文细黑"/>
              <a:ea typeface="华文细黑"/>
              <a:cs typeface="华文细黑"/>
            </a:endParaRPr>
          </a:p>
        </p:txBody>
      </p:sp>
      <p:sp>
        <p:nvSpPr>
          <p:cNvPr id="9" name="TextBox 12"/>
          <p:cNvSpPr txBox="1"/>
          <p:nvPr/>
        </p:nvSpPr>
        <p:spPr>
          <a:xfrm>
            <a:off x="1389217" y="106179"/>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施工组织总设计编制模板</a:t>
            </a:r>
            <a:endParaRPr lang="zh-CN" altLang="en-US" dirty="0">
              <a:solidFill>
                <a:schemeClr val="accent2"/>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858838" y="1628800"/>
            <a:ext cx="2522537" cy="2520950"/>
            <a:chOff x="1131888" y="1470025"/>
            <a:chExt cx="2098675" cy="2098676"/>
          </a:xfrm>
        </p:grpSpPr>
        <p:sp>
          <p:nvSpPr>
            <p:cNvPr id="117777" name="Oval 9"/>
            <p:cNvSpPr>
              <a:spLocks noChangeArrowheads="1"/>
            </p:cNvSpPr>
            <p:nvPr/>
          </p:nvSpPr>
          <p:spPr bwMode="auto">
            <a:xfrm>
              <a:off x="1131888" y="1470025"/>
              <a:ext cx="2098675" cy="2098676"/>
            </a:xfrm>
            <a:prstGeom prst="ellipse">
              <a:avLst/>
            </a:prstGeom>
            <a:solidFill>
              <a:schemeClr val="tx1"/>
            </a:solidFill>
            <a:ln w="9525">
              <a:noFill/>
              <a:round/>
              <a:headEnd/>
              <a:tailEnd/>
            </a:ln>
          </p:spPr>
          <p:txBody>
            <a:bodyPr/>
            <a:lstStyle/>
            <a:p>
              <a:pPr>
                <a:buFont typeface="Arial" pitchFamily="34" charset="0"/>
                <a:buNone/>
              </a:pPr>
              <a:endParaRPr lang="zh-CN" altLang="en-US"/>
            </a:p>
          </p:txBody>
        </p:sp>
        <p:sp>
          <p:nvSpPr>
            <p:cNvPr id="117778"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headEnd/>
              <a:tailEnd/>
            </a:ln>
          </p:spPr>
          <p:txBody>
            <a:bodyPr/>
            <a:lstStyle/>
            <a:p>
              <a:endParaRPr lang="zh-CN" altLang="en-US"/>
            </a:p>
          </p:txBody>
        </p:sp>
      </p:grpSp>
      <p:sp>
        <p:nvSpPr>
          <p:cNvPr id="7" name="TextBox 6"/>
          <p:cNvSpPr txBox="1">
            <a:spLocks noChangeArrowheads="1"/>
          </p:cNvSpPr>
          <p:nvPr/>
        </p:nvSpPr>
        <p:spPr bwMode="auto">
          <a:xfrm>
            <a:off x="697781" y="4472013"/>
            <a:ext cx="2880319" cy="1077218"/>
          </a:xfrm>
          <a:prstGeom prst="rect">
            <a:avLst/>
          </a:prstGeom>
          <a:solidFill>
            <a:schemeClr val="tx1"/>
          </a:solidFill>
          <a:ln w="9525">
            <a:noFill/>
            <a:miter lim="800000"/>
            <a:headEnd/>
            <a:tailEnd/>
          </a:ln>
        </p:spPr>
        <p:txBody>
          <a:bodyPr wrap="square">
            <a:spAutoFit/>
          </a:bodyPr>
          <a:lstStyle/>
          <a:p>
            <a:pPr algn="ctr">
              <a:buFont typeface="Arial" pitchFamily="34" charset="0"/>
              <a:buNone/>
            </a:pPr>
            <a:r>
              <a:rPr lang="zh-CN" altLang="en-US" sz="3200" dirty="0">
                <a:solidFill>
                  <a:schemeClr val="accent2"/>
                </a:solidFill>
                <a:latin typeface="+mn-ea"/>
                <a:ea typeface="+mn-ea"/>
              </a:rPr>
              <a:t>职业技能知识点考核</a:t>
            </a:r>
          </a:p>
        </p:txBody>
      </p:sp>
      <p:sp>
        <p:nvSpPr>
          <p:cNvPr id="25" name="TextBox 24"/>
          <p:cNvSpPr txBox="1"/>
          <p:nvPr/>
        </p:nvSpPr>
        <p:spPr>
          <a:xfrm>
            <a:off x="4730229" y="2132856"/>
            <a:ext cx="6480720" cy="3886770"/>
          </a:xfrm>
          <a:prstGeom prst="rect">
            <a:avLst/>
          </a:prstGeom>
          <a:noFill/>
        </p:spPr>
        <p:txBody>
          <a:bodyPr wrap="square" rtlCol="0">
            <a:spAutoFit/>
          </a:bodyPr>
          <a:lstStyle/>
          <a:p>
            <a:pPr>
              <a:lnSpc>
                <a:spcPct val="200000"/>
              </a:lnSpc>
            </a:pPr>
            <a:r>
              <a:rPr lang="en-US" altLang="zh-CN" dirty="0" smtClean="0">
                <a:latin typeface="+mn-ea"/>
                <a:ea typeface="+mn-ea"/>
              </a:rPr>
              <a:t>1. </a:t>
            </a:r>
            <a:r>
              <a:rPr lang="zh-CN" altLang="en-US" dirty="0" smtClean="0">
                <a:latin typeface="+mn-ea"/>
                <a:ea typeface="+mn-ea"/>
              </a:rPr>
              <a:t>施工组织总设计的编制通常包括哪些内容？</a:t>
            </a:r>
          </a:p>
          <a:p>
            <a:pPr>
              <a:lnSpc>
                <a:spcPct val="200000"/>
              </a:lnSpc>
            </a:pPr>
            <a:r>
              <a:rPr lang="en-US" altLang="zh-CN" dirty="0" smtClean="0">
                <a:latin typeface="+mn-ea"/>
                <a:ea typeface="+mn-ea"/>
              </a:rPr>
              <a:t>2. </a:t>
            </a:r>
            <a:r>
              <a:rPr lang="zh-CN" altLang="en-US" dirty="0" smtClean="0">
                <a:latin typeface="+mn-ea"/>
                <a:ea typeface="+mn-ea"/>
              </a:rPr>
              <a:t>建筑规模超过一定范围后就需编制施工组织总设计，请指出具体的建筑规模范围。</a:t>
            </a:r>
          </a:p>
          <a:p>
            <a:pPr>
              <a:lnSpc>
                <a:spcPct val="200000"/>
              </a:lnSpc>
            </a:pPr>
            <a:r>
              <a:rPr lang="en-US" altLang="zh-CN" dirty="0" smtClean="0">
                <a:latin typeface="+mn-ea"/>
                <a:ea typeface="+mn-ea"/>
              </a:rPr>
              <a:t>3. </a:t>
            </a:r>
            <a:r>
              <a:rPr lang="zh-CN" altLang="en-US" dirty="0" smtClean="0">
                <a:latin typeface="+mn-ea"/>
                <a:ea typeface="+mn-ea"/>
              </a:rPr>
              <a:t>施工组织总设计编制的基本原则有哪些内容？</a:t>
            </a:r>
          </a:p>
          <a:p>
            <a:pPr>
              <a:lnSpc>
                <a:spcPct val="200000"/>
              </a:lnSpc>
            </a:pPr>
            <a:r>
              <a:rPr lang="en-US" altLang="zh-CN" dirty="0" smtClean="0">
                <a:latin typeface="+mn-ea"/>
                <a:ea typeface="+mn-ea"/>
              </a:rPr>
              <a:t>4. </a:t>
            </a:r>
            <a:r>
              <a:rPr lang="zh-CN" altLang="en-US" dirty="0" smtClean="0">
                <a:latin typeface="+mn-ea"/>
                <a:ea typeface="+mn-ea"/>
              </a:rPr>
              <a:t>建设项目主要情况有哪些？</a:t>
            </a:r>
          </a:p>
          <a:p>
            <a:pPr>
              <a:lnSpc>
                <a:spcPct val="200000"/>
              </a:lnSpc>
            </a:pPr>
            <a:r>
              <a:rPr lang="en-US" altLang="zh-CN" dirty="0" smtClean="0">
                <a:latin typeface="+mn-ea"/>
                <a:ea typeface="+mn-ea"/>
              </a:rPr>
              <a:t>5. </a:t>
            </a:r>
            <a:r>
              <a:rPr lang="zh-CN" altLang="en-US" dirty="0" smtClean="0">
                <a:latin typeface="+mn-ea"/>
                <a:ea typeface="+mn-ea"/>
              </a:rPr>
              <a:t>请列举反映建设项目主要情况的相关表格。</a:t>
            </a:r>
          </a:p>
          <a:p>
            <a:pPr>
              <a:lnSpc>
                <a:spcPct val="200000"/>
              </a:lnSpc>
            </a:pPr>
            <a:r>
              <a:rPr lang="en-US" altLang="zh-CN" dirty="0" smtClean="0">
                <a:latin typeface="+mn-ea"/>
                <a:ea typeface="+mn-ea"/>
              </a:rPr>
              <a:t>6. </a:t>
            </a:r>
            <a:r>
              <a:rPr lang="zh-CN" altLang="en-US" dirty="0" smtClean="0">
                <a:latin typeface="+mn-ea"/>
                <a:ea typeface="+mn-ea"/>
              </a:rPr>
              <a:t>指出如何确定工程开展程序？</a:t>
            </a:r>
          </a:p>
        </p:txBody>
      </p:sp>
      <p:sp>
        <p:nvSpPr>
          <p:cNvPr id="27" name="TextBox 26"/>
          <p:cNvSpPr txBox="1"/>
          <p:nvPr/>
        </p:nvSpPr>
        <p:spPr>
          <a:xfrm>
            <a:off x="1469460" y="116632"/>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285606" y="1844824"/>
            <a:ext cx="7056784" cy="3886770"/>
          </a:xfrm>
          <a:prstGeom prst="rect">
            <a:avLst/>
          </a:prstGeom>
          <a:noFill/>
        </p:spPr>
        <p:txBody>
          <a:bodyPr wrap="square" rtlCol="0">
            <a:spAutoFit/>
          </a:bodyPr>
          <a:lstStyle/>
          <a:p>
            <a:pPr>
              <a:lnSpc>
                <a:spcPct val="200000"/>
              </a:lnSpc>
            </a:pPr>
            <a:r>
              <a:rPr lang="en-US" altLang="zh-CN" dirty="0" smtClean="0">
                <a:latin typeface="+mn-ea"/>
                <a:ea typeface="+mn-ea"/>
              </a:rPr>
              <a:t>7. </a:t>
            </a:r>
            <a:r>
              <a:rPr lang="zh-CN" altLang="en-US" dirty="0" smtClean="0">
                <a:latin typeface="+mn-ea"/>
                <a:ea typeface="+mn-ea"/>
              </a:rPr>
              <a:t>施工组织总设计应对哪两个方面的主要施工方法进行简要说明？</a:t>
            </a:r>
          </a:p>
          <a:p>
            <a:pPr>
              <a:lnSpc>
                <a:spcPct val="200000"/>
              </a:lnSpc>
            </a:pPr>
            <a:r>
              <a:rPr lang="en-US" altLang="zh-CN" dirty="0" smtClean="0">
                <a:latin typeface="+mn-ea"/>
                <a:ea typeface="+mn-ea"/>
              </a:rPr>
              <a:t>8. </a:t>
            </a:r>
            <a:r>
              <a:rPr lang="zh-CN" altLang="en-US" dirty="0" smtClean="0">
                <a:latin typeface="+mn-ea"/>
                <a:ea typeface="+mn-ea"/>
              </a:rPr>
              <a:t>施工总进度计划编制的内容和原则是什么？</a:t>
            </a:r>
          </a:p>
          <a:p>
            <a:pPr>
              <a:lnSpc>
                <a:spcPct val="200000"/>
              </a:lnSpc>
            </a:pPr>
            <a:r>
              <a:rPr lang="en-US" altLang="zh-CN" dirty="0" smtClean="0">
                <a:latin typeface="+mn-ea"/>
                <a:ea typeface="+mn-ea"/>
              </a:rPr>
              <a:t>9. </a:t>
            </a:r>
            <a:r>
              <a:rPr lang="zh-CN" altLang="en-US" dirty="0" smtClean="0">
                <a:latin typeface="+mn-ea"/>
                <a:ea typeface="+mn-ea"/>
              </a:rPr>
              <a:t>简述施工总进度计划的编制步骤和方法。</a:t>
            </a:r>
          </a:p>
          <a:p>
            <a:pPr>
              <a:lnSpc>
                <a:spcPct val="200000"/>
              </a:lnSpc>
            </a:pPr>
            <a:r>
              <a:rPr lang="en-US" altLang="zh-CN" dirty="0" smtClean="0">
                <a:latin typeface="+mn-ea"/>
                <a:ea typeface="+mn-ea"/>
              </a:rPr>
              <a:t>10. </a:t>
            </a:r>
            <a:r>
              <a:rPr lang="zh-CN" altLang="en-US" dirty="0" smtClean="0">
                <a:latin typeface="+mn-ea"/>
                <a:ea typeface="+mn-ea"/>
              </a:rPr>
              <a:t>简述总体施工准备包括哪几个方面的内容。</a:t>
            </a:r>
          </a:p>
          <a:p>
            <a:pPr>
              <a:lnSpc>
                <a:spcPct val="200000"/>
              </a:lnSpc>
            </a:pPr>
            <a:r>
              <a:rPr lang="en-US" altLang="zh-CN" dirty="0" smtClean="0">
                <a:latin typeface="+mn-ea"/>
                <a:ea typeface="+mn-ea"/>
              </a:rPr>
              <a:t>11. </a:t>
            </a:r>
            <a:r>
              <a:rPr lang="zh-CN" altLang="en-US" dirty="0" smtClean="0">
                <a:latin typeface="+mn-ea"/>
                <a:ea typeface="+mn-ea"/>
              </a:rPr>
              <a:t>如何编制劳动力配置计划？</a:t>
            </a:r>
          </a:p>
          <a:p>
            <a:pPr>
              <a:lnSpc>
                <a:spcPct val="200000"/>
              </a:lnSpc>
            </a:pPr>
            <a:r>
              <a:rPr lang="en-US" altLang="zh-CN" dirty="0" smtClean="0">
                <a:latin typeface="+mn-ea"/>
                <a:ea typeface="+mn-ea"/>
              </a:rPr>
              <a:t>12. </a:t>
            </a:r>
            <a:r>
              <a:rPr lang="zh-CN" altLang="en-US" dirty="0" smtClean="0">
                <a:latin typeface="+mn-ea"/>
                <a:ea typeface="+mn-ea"/>
              </a:rPr>
              <a:t>施工总平面图的布置原则是什么？</a:t>
            </a:r>
          </a:p>
          <a:p>
            <a:pPr>
              <a:lnSpc>
                <a:spcPct val="200000"/>
              </a:lnSpc>
            </a:pPr>
            <a:r>
              <a:rPr lang="en-US" altLang="zh-CN" dirty="0" smtClean="0">
                <a:latin typeface="+mn-ea"/>
                <a:ea typeface="+mn-ea"/>
              </a:rPr>
              <a:t>13. </a:t>
            </a:r>
            <a:r>
              <a:rPr lang="zh-CN" altLang="en-US" dirty="0" smtClean="0">
                <a:latin typeface="+mn-ea"/>
                <a:ea typeface="+mn-ea"/>
              </a:rPr>
              <a:t>施工总平面图的布置都包括哪些内容？</a:t>
            </a:r>
            <a:endParaRPr lang="zh-CN" altLang="en-US" dirty="0">
              <a:latin typeface="+mn-ea"/>
              <a:ea typeface="+mn-ea"/>
            </a:endParaRPr>
          </a:p>
        </p:txBody>
      </p:sp>
      <p:sp>
        <p:nvSpPr>
          <p:cNvPr id="4" name="TextBox 26"/>
          <p:cNvSpPr txBox="1"/>
          <p:nvPr/>
        </p:nvSpPr>
        <p:spPr>
          <a:xfrm>
            <a:off x="1469460" y="116632"/>
            <a:ext cx="4157067" cy="369332"/>
          </a:xfrm>
          <a:prstGeom prst="rect">
            <a:avLst/>
          </a:prstGeom>
          <a:noFill/>
        </p:spPr>
        <p:txBody>
          <a:bodyPr wrap="square" rtlCol="0">
            <a:spAutoFit/>
          </a:bodyPr>
          <a:lstStyle/>
          <a:p>
            <a:pPr marL="0" lvl="1">
              <a:buFont typeface="Arial" pitchFamily="34" charset="0"/>
              <a:buNone/>
            </a:pPr>
            <a:r>
              <a:rPr lang="zh-CN" altLang="en-US" dirty="0" smtClean="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2031325"/>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施工安全管理</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1</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1071173" y="1609178"/>
            <a:ext cx="6840760" cy="3416320"/>
          </a:xfrm>
          <a:prstGeom prst="rect">
            <a:avLst/>
          </a:prstGeom>
        </p:spPr>
        <p:txBody>
          <a:bodyPr wrap="square">
            <a:spAutoFit/>
          </a:bodyPr>
          <a:lstStyle/>
          <a:p>
            <a:pPr>
              <a:lnSpc>
                <a:spcPct val="200000"/>
              </a:lnSpc>
            </a:pPr>
            <a:r>
              <a:rPr lang="zh-CN" altLang="en-US" dirty="0" smtClean="0">
                <a:solidFill>
                  <a:schemeClr val="accent1"/>
                </a:solidFill>
                <a:latin typeface="微软雅黑" panose="020B0503020204020204" pitchFamily="34" charset="-122"/>
                <a:ea typeface="微软雅黑" panose="020B0503020204020204" pitchFamily="34" charset="-122"/>
              </a:rPr>
              <a:t>建筑工程</a:t>
            </a:r>
            <a:r>
              <a:rPr lang="zh-CN" altLang="en-US" dirty="0">
                <a:solidFill>
                  <a:schemeClr val="accent1"/>
                </a:solidFill>
                <a:latin typeface="微软雅黑" panose="020B0503020204020204" pitchFamily="34" charset="-122"/>
                <a:ea typeface="微软雅黑" panose="020B0503020204020204" pitchFamily="34" charset="-122"/>
              </a:rPr>
              <a:t>施工安全管理主要</a:t>
            </a:r>
            <a:r>
              <a:rPr lang="zh-CN" altLang="en-US" dirty="0" smtClean="0">
                <a:solidFill>
                  <a:schemeClr val="accent1"/>
                </a:solidFill>
                <a:latin typeface="微软雅黑" panose="020B0503020204020204" pitchFamily="34" charset="-122"/>
                <a:ea typeface="微软雅黑" panose="020B0503020204020204" pitchFamily="34" charset="-122"/>
              </a:rPr>
              <a:t>内容如下：</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en-US" altLang="zh-CN" dirty="0" smtClean="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、加强对施工关键部位安全防护的管理   </a:t>
            </a:r>
            <a:endParaRPr lang="en-US" altLang="zh-CN" dirty="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、加强对安全网架设的规范化</a:t>
            </a:r>
            <a:r>
              <a:rPr lang="zh-CN" altLang="en-US" dirty="0" smtClean="0">
                <a:solidFill>
                  <a:schemeClr val="accent1"/>
                </a:solidFill>
                <a:latin typeface="微软雅黑" panose="020B0503020204020204" pitchFamily="34" charset="-122"/>
                <a:ea typeface="微软雅黑" panose="020B0503020204020204" pitchFamily="34" charset="-122"/>
              </a:rPr>
              <a:t>管理</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smtClean="0">
                <a:solidFill>
                  <a:schemeClr val="accent1"/>
                </a:solidFill>
                <a:latin typeface="微软雅黑" panose="020B0503020204020204" pitchFamily="34" charset="-122"/>
                <a:ea typeface="微软雅黑" panose="020B0503020204020204" pitchFamily="34" charset="-122"/>
              </a:rPr>
              <a:t>3</a:t>
            </a:r>
            <a:r>
              <a:rPr lang="zh-CN" altLang="en-US" dirty="0">
                <a:solidFill>
                  <a:schemeClr val="accent1"/>
                </a:solidFill>
                <a:latin typeface="微软雅黑" panose="020B0503020204020204" pitchFamily="34" charset="-122"/>
                <a:ea typeface="微软雅黑" panose="020B0503020204020204" pitchFamily="34" charset="-122"/>
              </a:rPr>
              <a:t>、加强对“临边”危险地带安全防护的</a:t>
            </a:r>
            <a:r>
              <a:rPr lang="zh-CN" altLang="en-US" dirty="0" smtClean="0">
                <a:solidFill>
                  <a:schemeClr val="accent1"/>
                </a:solidFill>
                <a:latin typeface="微软雅黑" panose="020B0503020204020204" pitchFamily="34" charset="-122"/>
                <a:ea typeface="微软雅黑" panose="020B0503020204020204" pitchFamily="34" charset="-122"/>
              </a:rPr>
              <a:t>管理</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smtClean="0">
                <a:solidFill>
                  <a:schemeClr val="accent1"/>
                </a:solidFill>
                <a:latin typeface="微软雅黑" panose="020B0503020204020204" pitchFamily="34" charset="-122"/>
                <a:ea typeface="微软雅黑" panose="020B0503020204020204" pitchFamily="34" charset="-122"/>
              </a:rPr>
              <a:t>4</a:t>
            </a:r>
            <a:r>
              <a:rPr lang="zh-CN" altLang="en-US" dirty="0">
                <a:solidFill>
                  <a:schemeClr val="accent1"/>
                </a:solidFill>
                <a:latin typeface="微软雅黑" panose="020B0503020204020204" pitchFamily="34" charset="-122"/>
                <a:ea typeface="微软雅黑" panose="020B0503020204020204" pitchFamily="34" charset="-122"/>
              </a:rPr>
              <a:t>、加强对交叉施工作业的</a:t>
            </a:r>
            <a:r>
              <a:rPr lang="zh-CN" altLang="en-US" dirty="0" smtClean="0">
                <a:solidFill>
                  <a:schemeClr val="accent1"/>
                </a:solidFill>
                <a:latin typeface="微软雅黑" panose="020B0503020204020204" pitchFamily="34" charset="-122"/>
                <a:ea typeface="微软雅黑" panose="020B0503020204020204" pitchFamily="34" charset="-122"/>
              </a:rPr>
              <a:t>安全管理</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smtClean="0">
                <a:solidFill>
                  <a:schemeClr val="accent1"/>
                </a:solidFill>
                <a:latin typeface="微软雅黑" panose="020B0503020204020204" pitchFamily="34" charset="-122"/>
                <a:ea typeface="微软雅黑" panose="020B0503020204020204" pitchFamily="34" charset="-122"/>
              </a:rPr>
              <a:t>5</a:t>
            </a:r>
            <a:r>
              <a:rPr lang="zh-CN" altLang="en-US" dirty="0">
                <a:solidFill>
                  <a:schemeClr val="accent1"/>
                </a:solidFill>
                <a:latin typeface="微软雅黑" panose="020B0503020204020204" pitchFamily="34" charset="-122"/>
                <a:ea typeface="微软雅黑" panose="020B0503020204020204" pitchFamily="34" charset="-122"/>
              </a:rPr>
              <a:t>、加强对高空金属构筑物的安全管理</a:t>
            </a:r>
          </a:p>
        </p:txBody>
      </p:sp>
      <p:pic>
        <p:nvPicPr>
          <p:cNvPr id="5" name="Picture 2"/>
          <p:cNvPicPr>
            <a:picLocks noChangeAspect="1" noChangeArrowheads="1"/>
          </p:cNvPicPr>
          <p:nvPr/>
        </p:nvPicPr>
        <p:blipFill>
          <a:blip r:embed="rId3" cstate="print"/>
          <a:srcRect/>
          <a:stretch>
            <a:fillRect/>
          </a:stretch>
        </p:blipFill>
        <p:spPr bwMode="auto">
          <a:xfrm>
            <a:off x="6890470" y="1633659"/>
            <a:ext cx="4658223" cy="3320701"/>
          </a:xfrm>
          <a:prstGeom prst="rect">
            <a:avLst/>
          </a:prstGeom>
          <a:noFill/>
          <a:ln w="9525">
            <a:noFill/>
            <a:miter lim="800000"/>
            <a:headEnd/>
            <a:tailEnd/>
          </a:ln>
        </p:spPr>
      </p:pic>
    </p:spTree>
    <p:extLst>
      <p:ext uri="{BB962C8B-B14F-4D97-AF65-F5344CB8AC3E}">
        <p14:creationId xmlns:p14="http://schemas.microsoft.com/office/powerpoint/2010/main" val="957186501"/>
      </p:ext>
    </p:extLst>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1</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717896" y="1933789"/>
            <a:ext cx="6840760" cy="2862322"/>
          </a:xfrm>
          <a:prstGeom prst="rect">
            <a:avLst/>
          </a:prstGeom>
        </p:spPr>
        <p:txBody>
          <a:bodyPr wrap="square">
            <a:spAutoFit/>
          </a:bodyPr>
          <a:lstStyle/>
          <a:p>
            <a:pPr>
              <a:lnSpc>
                <a:spcPct val="200000"/>
              </a:lnSpc>
            </a:pPr>
            <a:r>
              <a:rPr lang="en-US" altLang="zh-CN" dirty="0" smtClean="0">
                <a:solidFill>
                  <a:schemeClr val="accent1"/>
                </a:solidFill>
                <a:latin typeface="微软雅黑" panose="020B0503020204020204" pitchFamily="34" charset="-122"/>
                <a:ea typeface="微软雅黑" panose="020B0503020204020204" pitchFamily="34" charset="-122"/>
              </a:rPr>
              <a:t>6</a:t>
            </a:r>
            <a:r>
              <a:rPr lang="zh-CN" altLang="en-US" dirty="0">
                <a:solidFill>
                  <a:schemeClr val="accent1"/>
                </a:solidFill>
                <a:latin typeface="微软雅黑" panose="020B0503020204020204" pitchFamily="34" charset="-122"/>
                <a:ea typeface="微软雅黑" panose="020B0503020204020204" pitchFamily="34" charset="-122"/>
              </a:rPr>
              <a:t>、加强对大型混凝土模板和高层脚手架的安全管理</a:t>
            </a:r>
            <a:endParaRPr lang="en-US" altLang="zh-CN" dirty="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7</a:t>
            </a:r>
            <a:r>
              <a:rPr lang="zh-CN" altLang="en-US" dirty="0">
                <a:solidFill>
                  <a:schemeClr val="accent1"/>
                </a:solidFill>
                <a:latin typeface="微软雅黑" panose="020B0503020204020204" pitchFamily="34" charset="-122"/>
                <a:ea typeface="微软雅黑" panose="020B0503020204020204" pitchFamily="34" charset="-122"/>
              </a:rPr>
              <a:t>、加强对垂直运输设备的安全管理</a:t>
            </a:r>
            <a:endParaRPr lang="en-US" altLang="zh-CN" dirty="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8</a:t>
            </a:r>
            <a:r>
              <a:rPr lang="zh-CN" altLang="en-US" dirty="0">
                <a:solidFill>
                  <a:schemeClr val="accent1"/>
                </a:solidFill>
                <a:latin typeface="微软雅黑" panose="020B0503020204020204" pitchFamily="34" charset="-122"/>
                <a:ea typeface="微软雅黑" panose="020B0503020204020204" pitchFamily="34" charset="-122"/>
              </a:rPr>
              <a:t>、加强对施工安全用电的管理</a:t>
            </a:r>
            <a:endParaRPr lang="en-US" altLang="zh-CN" dirty="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9</a:t>
            </a:r>
            <a:r>
              <a:rPr lang="zh-CN" altLang="en-US" dirty="0">
                <a:solidFill>
                  <a:schemeClr val="accent1"/>
                </a:solidFill>
                <a:latin typeface="微软雅黑" panose="020B0503020204020204" pitchFamily="34" charset="-122"/>
                <a:ea typeface="微软雅黑" panose="020B0503020204020204" pitchFamily="34" charset="-122"/>
              </a:rPr>
              <a:t>、加强对季节性施工的安全管理</a:t>
            </a:r>
            <a:endParaRPr lang="en-US" altLang="zh-CN" dirty="0">
              <a:solidFill>
                <a:schemeClr val="accent1"/>
              </a:solidFill>
              <a:latin typeface="微软雅黑" panose="020B0503020204020204" pitchFamily="34" charset="-122"/>
              <a:ea typeface="微软雅黑" panose="020B0503020204020204" pitchFamily="34" charset="-122"/>
            </a:endParaRPr>
          </a:p>
          <a:p>
            <a:pPr>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10</a:t>
            </a:r>
            <a:r>
              <a:rPr lang="zh-CN" altLang="en-US" dirty="0">
                <a:solidFill>
                  <a:schemeClr val="accent1"/>
                </a:solidFill>
                <a:latin typeface="微软雅黑" panose="020B0503020204020204" pitchFamily="34" charset="-122"/>
                <a:ea typeface="微软雅黑" panose="020B0503020204020204" pitchFamily="34" charset="-122"/>
              </a:rPr>
              <a:t>、加强对易燃易爆物品的安全管理</a:t>
            </a:r>
          </a:p>
        </p:txBody>
      </p:sp>
      <p:pic>
        <p:nvPicPr>
          <p:cNvPr id="5" name="Picture 2"/>
          <p:cNvPicPr>
            <a:picLocks noChangeAspect="1" noChangeArrowheads="1"/>
          </p:cNvPicPr>
          <p:nvPr/>
        </p:nvPicPr>
        <p:blipFill>
          <a:blip r:embed="rId3" cstate="print"/>
          <a:srcRect/>
          <a:stretch>
            <a:fillRect/>
          </a:stretch>
        </p:blipFill>
        <p:spPr bwMode="auto">
          <a:xfrm>
            <a:off x="7106494" y="1856101"/>
            <a:ext cx="4252921" cy="3017698"/>
          </a:xfrm>
          <a:prstGeom prst="rect">
            <a:avLst/>
          </a:prstGeom>
          <a:noFill/>
          <a:ln w="9525">
            <a:noFill/>
            <a:miter lim="800000"/>
            <a:headEnd/>
            <a:tailEnd/>
          </a:ln>
        </p:spPr>
      </p:pic>
      <p:sp>
        <p:nvSpPr>
          <p:cNvPr id="6" name="TextBox 26"/>
          <p:cNvSpPr txBox="1"/>
          <p:nvPr/>
        </p:nvSpPr>
        <p:spPr>
          <a:xfrm>
            <a:off x="1365250" y="116632"/>
            <a:ext cx="4157067" cy="2031325"/>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施工安全管理</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Tree>
    <p:extLst>
      <p:ext uri="{BB962C8B-B14F-4D97-AF65-F5344CB8AC3E}">
        <p14:creationId xmlns:p14="http://schemas.microsoft.com/office/powerpoint/2010/main" val="1767878078"/>
      </p:ext>
    </p:extLst>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施工</a:t>
            </a:r>
            <a:r>
              <a:rPr lang="zh-CN" altLang="en-US" dirty="0">
                <a:solidFill>
                  <a:schemeClr val="accent2"/>
                </a:solidFill>
                <a:latin typeface="+mn-ea"/>
                <a:ea typeface="+mn-ea"/>
              </a:rPr>
              <a:t>项目管理的全过程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7" name="矩形 6"/>
          <p:cNvSpPr/>
          <p:nvPr/>
        </p:nvSpPr>
        <p:spPr>
          <a:xfrm>
            <a:off x="690071" y="1555593"/>
            <a:ext cx="6840760" cy="4662815"/>
          </a:xfrm>
          <a:prstGeom prst="rect">
            <a:avLst/>
          </a:prstGeom>
        </p:spPr>
        <p:txBody>
          <a:bodyPr wrap="square">
            <a:spAutoFit/>
          </a:bodyPr>
          <a:lstStyle/>
          <a:p>
            <a:pPr>
              <a:lnSpc>
                <a:spcPct val="150000"/>
              </a:lnSpc>
            </a:pPr>
            <a:r>
              <a:rPr lang="zh-CN" altLang="en-US" dirty="0" smtClean="0">
                <a:solidFill>
                  <a:schemeClr val="accent1"/>
                </a:solidFill>
                <a:latin typeface="微软雅黑" panose="020B0503020204020204" pitchFamily="34" charset="-122"/>
                <a:ea typeface="微软雅黑" panose="020B0503020204020204" pitchFamily="34" charset="-122"/>
              </a:rPr>
              <a:t>我们</a:t>
            </a:r>
            <a:r>
              <a:rPr lang="zh-CN" altLang="en-US" dirty="0">
                <a:solidFill>
                  <a:schemeClr val="accent1"/>
                </a:solidFill>
                <a:latin typeface="微软雅黑" panose="020B0503020204020204" pitchFamily="34" charset="-122"/>
                <a:ea typeface="微软雅黑" panose="020B0503020204020204" pitchFamily="34" charset="-122"/>
              </a:rPr>
              <a:t>这时所谈的施工项目是指广义的施工项目管理过程。施工项目寿命周期可分为五个阶段，构成了施工项目管理有序的全过程</a:t>
            </a:r>
            <a:r>
              <a:rPr lang="zh-CN" altLang="en-US" dirty="0" smtClean="0">
                <a:solidFill>
                  <a:schemeClr val="accent1"/>
                </a:solidFill>
                <a:latin typeface="微软雅黑" panose="020B0503020204020204" pitchFamily="34" charset="-122"/>
                <a:ea typeface="微软雅黑" panose="020B0503020204020204" pitchFamily="34" charset="-122"/>
              </a:rPr>
              <a:t>。</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chemeClr val="accent1"/>
                </a:solidFill>
                <a:latin typeface="微软雅黑" panose="020B0503020204020204" pitchFamily="34" charset="-122"/>
                <a:ea typeface="微软雅黑" panose="020B0503020204020204" pitchFamily="34" charset="-122"/>
              </a:rPr>
              <a:t>（一） 投标、签约阶段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业主单位对建设项目进行设计和建设准备、具备了招标条件以后，便发出广告（或 邀请函 ），施工单位见到招标广告或邀请函后，从作出投标决策至中标签约，实质上便是在进准备、具备了招标条件以后，便发出广告（或 邀请函 ），施工单位见到招标广告或邀请函后，从作出投标决策至中标签约，实质上便是在进行施工项目的工作。这是施工项目寿命周期的第一阶段，可称为立项阶段。本阶段的最终管理目标是</a:t>
            </a:r>
            <a:r>
              <a:rPr lang="zh-CN" altLang="en-US" dirty="0" smtClean="0">
                <a:solidFill>
                  <a:schemeClr val="accent1"/>
                </a:solidFill>
                <a:latin typeface="微软雅黑" panose="020B0503020204020204" pitchFamily="34" charset="-122"/>
                <a:ea typeface="微软雅黑" panose="020B0503020204020204" pitchFamily="34" charset="-122"/>
              </a:rPr>
              <a:t>签订工程承包合同</a:t>
            </a:r>
            <a:r>
              <a:rPr lang="zh-CN" altLang="en-US"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8" name="Picture 2"/>
          <p:cNvPicPr>
            <a:picLocks noChangeAspect="1" noChangeArrowheads="1"/>
          </p:cNvPicPr>
          <p:nvPr/>
        </p:nvPicPr>
        <p:blipFill>
          <a:blip r:embed="rId3" cstate="print"/>
          <a:srcRect/>
          <a:stretch>
            <a:fillRect/>
          </a:stretch>
        </p:blipFill>
        <p:spPr bwMode="auto">
          <a:xfrm>
            <a:off x="7555376" y="1916832"/>
            <a:ext cx="4355515" cy="2874640"/>
          </a:xfrm>
          <a:prstGeom prst="rect">
            <a:avLst/>
          </a:prstGeom>
          <a:noFill/>
          <a:ln w="9525">
            <a:noFill/>
            <a:miter lim="800000"/>
            <a:headEnd/>
            <a:tailEnd/>
          </a:ln>
        </p:spPr>
      </p:pic>
    </p:spTree>
    <p:extLst>
      <p:ext uri="{BB962C8B-B14F-4D97-AF65-F5344CB8AC3E}">
        <p14:creationId xmlns:p14="http://schemas.microsoft.com/office/powerpoint/2010/main" val="2340722824"/>
      </p:ext>
    </p:extLst>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施工</a:t>
            </a:r>
            <a:r>
              <a:rPr lang="zh-CN" altLang="en-US" dirty="0">
                <a:solidFill>
                  <a:schemeClr val="accent2"/>
                </a:solidFill>
                <a:latin typeface="+mn-ea"/>
                <a:ea typeface="+mn-ea"/>
              </a:rPr>
              <a:t>项目管理的全过程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4" name="矩形 3"/>
          <p:cNvSpPr/>
          <p:nvPr/>
        </p:nvSpPr>
        <p:spPr>
          <a:xfrm>
            <a:off x="5082559" y="2348880"/>
            <a:ext cx="6840760" cy="2585323"/>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二） 施工准备阶段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施工单位与业主单位签订了工程承包合同、交易关系正工确立后，便应</a:t>
            </a:r>
            <a:r>
              <a:rPr lang="zh-CN" altLang="en-US" dirty="0" smtClean="0">
                <a:solidFill>
                  <a:schemeClr val="accent1"/>
                </a:solidFill>
                <a:latin typeface="微软雅黑" panose="020B0503020204020204" pitchFamily="34" charset="-122"/>
                <a:ea typeface="微软雅黑" panose="020B0503020204020204" pitchFamily="34" charset="-122"/>
              </a:rPr>
              <a:t>组建项目</a:t>
            </a:r>
            <a:r>
              <a:rPr lang="zh-CN" altLang="en-US" dirty="0">
                <a:solidFill>
                  <a:schemeClr val="accent1"/>
                </a:solidFill>
                <a:latin typeface="微软雅黑" panose="020B0503020204020204" pitchFamily="34" charset="-122"/>
                <a:ea typeface="微软雅黑" panose="020B0503020204020204" pitchFamily="34" charset="-122"/>
              </a:rPr>
              <a:t>经理部 ，然后以 项目经理 为主，与 企业经营 层和管理层、业主单位进行配合，进行施工准备，使工程具备开工和连续施工的基本条件。</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srcRect/>
          <a:stretch>
            <a:fillRect/>
          </a:stretch>
        </p:blipFill>
        <p:spPr bwMode="auto">
          <a:xfrm>
            <a:off x="544987" y="1988840"/>
            <a:ext cx="4113235" cy="3066852"/>
          </a:xfrm>
          <a:prstGeom prst="rect">
            <a:avLst/>
          </a:prstGeom>
          <a:noFill/>
          <a:ln w="9525">
            <a:noFill/>
            <a:miter lim="800000"/>
            <a:headEnd/>
            <a:tailEnd/>
          </a:ln>
        </p:spPr>
      </p:pic>
    </p:spTree>
    <p:extLst>
      <p:ext uri="{BB962C8B-B14F-4D97-AF65-F5344CB8AC3E}">
        <p14:creationId xmlns:p14="http://schemas.microsoft.com/office/powerpoint/2010/main" val="328394269"/>
      </p:ext>
    </p:extLst>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施工</a:t>
            </a:r>
            <a:r>
              <a:rPr lang="zh-CN" altLang="en-US" dirty="0">
                <a:solidFill>
                  <a:schemeClr val="accent2"/>
                </a:solidFill>
                <a:latin typeface="+mn-ea"/>
                <a:ea typeface="+mn-ea"/>
              </a:rPr>
              <a:t>项目管理的全过程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4" name="矩形 3"/>
          <p:cNvSpPr/>
          <p:nvPr/>
        </p:nvSpPr>
        <p:spPr>
          <a:xfrm>
            <a:off x="608108" y="1844825"/>
            <a:ext cx="6840760" cy="2585323"/>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（三</a:t>
            </a:r>
            <a:r>
              <a:rPr lang="zh-CN" altLang="en-US" b="1" dirty="0">
                <a:solidFill>
                  <a:schemeClr val="accent1"/>
                </a:solidFill>
                <a:latin typeface="微软雅黑" panose="020B0503020204020204" pitchFamily="34" charset="-122"/>
                <a:ea typeface="微软雅黑" panose="020B0503020204020204" pitchFamily="34" charset="-122"/>
              </a:rPr>
              <a:t>） 施工</a:t>
            </a:r>
            <a:r>
              <a:rPr lang="zh-CN" altLang="en-US" b="1" dirty="0" smtClean="0">
                <a:solidFill>
                  <a:schemeClr val="accent1"/>
                </a:solidFill>
                <a:latin typeface="微软雅黑" panose="020B0503020204020204" pitchFamily="34" charset="-122"/>
                <a:ea typeface="微软雅黑" panose="020B0503020204020204" pitchFamily="34" charset="-122"/>
              </a:rPr>
              <a:t>阶段</a:t>
            </a:r>
            <a:r>
              <a:rPr lang="zh-CN" altLang="en-US" b="1" dirty="0">
                <a:solidFill>
                  <a:schemeClr val="accent1"/>
                </a:solidFill>
                <a:latin typeface="微软雅黑" panose="020B0503020204020204" pitchFamily="34" charset="-122"/>
                <a:ea typeface="微软雅黑" panose="020B0503020204020204" pitchFamily="34" charset="-122"/>
              </a:rPr>
              <a:t/>
            </a:r>
            <a:br>
              <a:rPr lang="zh-CN" altLang="en-US" b="1"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这是一个自开工至竣工的实施过程。在这一过程中，项目经理部既是决策机构，又是责任机构。经营管理层、业主单位、监理单位的作用是支持、监督与协调。这一阶段的目标是完成合同规定的全部施工任务，达到验收、交工的条件。</a:t>
            </a: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
            </a:r>
            <a:b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srcRect/>
          <a:stretch>
            <a:fillRect/>
          </a:stretch>
        </p:blipFill>
        <p:spPr bwMode="auto">
          <a:xfrm>
            <a:off x="7682558" y="1841493"/>
            <a:ext cx="4244975" cy="3162300"/>
          </a:xfrm>
          <a:prstGeom prst="rect">
            <a:avLst/>
          </a:prstGeom>
          <a:noFill/>
          <a:ln w="9525">
            <a:noFill/>
            <a:miter lim="800000"/>
            <a:headEnd/>
            <a:tailEnd/>
          </a:ln>
        </p:spPr>
      </p:pic>
    </p:spTree>
    <p:extLst>
      <p:ext uri="{BB962C8B-B14F-4D97-AF65-F5344CB8AC3E}">
        <p14:creationId xmlns:p14="http://schemas.microsoft.com/office/powerpoint/2010/main" val="3383307306"/>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1</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193725" y="2132856"/>
            <a:ext cx="8497118" cy="646331"/>
          </a:xfrm>
          <a:prstGeom prst="rect">
            <a:avLst/>
          </a:prstGeom>
          <a:noFill/>
        </p:spPr>
        <p:txBody>
          <a:bodyPr wrap="square">
            <a:spAutoFit/>
          </a:bodyPr>
          <a:lstStyle/>
          <a:p>
            <a:r>
              <a:rPr lang="zh-CN" altLang="en-US" sz="3600" b="1" dirty="0" smtClean="0">
                <a:latin typeface="+mn-ea"/>
                <a:ea typeface="+mn-ea"/>
              </a:rPr>
              <a:t>施工组织总设计的编制依据、方法、程序</a:t>
            </a:r>
            <a:endParaRPr lang="zh-CN" altLang="en-US" sz="3600" b="1" spc="400" dirty="0">
              <a:solidFill>
                <a:srgbClr val="0070C0"/>
              </a:solidFill>
              <a:latin typeface="+mn-ea"/>
              <a:ea typeface="+mn-ea"/>
            </a:endParaRPr>
          </a:p>
        </p:txBody>
      </p:sp>
      <p:sp>
        <p:nvSpPr>
          <p:cNvPr id="9" name="文本框 9"/>
          <p:cNvSpPr txBox="1">
            <a:spLocks noChangeArrowheads="1"/>
          </p:cNvSpPr>
          <p:nvPr/>
        </p:nvSpPr>
        <p:spPr bwMode="auto">
          <a:xfrm>
            <a:off x="1743075" y="4360863"/>
            <a:ext cx="6153150" cy="782074"/>
          </a:xfrm>
          <a:prstGeom prst="rect">
            <a:avLst/>
          </a:prstGeom>
          <a:noFill/>
          <a:ln w="9525">
            <a:noFill/>
            <a:miter lim="800000"/>
            <a:headEnd/>
            <a:tailEnd/>
          </a:ln>
        </p:spPr>
        <p:txBody>
          <a:bodyPr lIns="0" tIns="0" rIns="0" bIns="0">
            <a:spAutoFit/>
          </a:bodyPr>
          <a:lstStyle/>
          <a:p>
            <a:pPr>
              <a:lnSpc>
                <a:spcPct val="150000"/>
              </a:lnSpc>
            </a:pPr>
            <a:r>
              <a:rPr lang="zh-CN" altLang="en-US" dirty="0" smtClean="0">
                <a:latin typeface="+mn-ea"/>
                <a:ea typeface="+mn-ea"/>
              </a:rPr>
              <a:t>熟悉施工组织总设计的作用，掌握施工组织总设计的编制依据、编制内容和编制程序。</a:t>
            </a:r>
            <a:endParaRPr lang="zh-CN" altLang="en-US" dirty="0">
              <a:latin typeface="+mn-ea"/>
              <a:ea typeface="+mn-ea"/>
            </a:endParaRPr>
          </a:p>
        </p:txBody>
      </p:sp>
      <p:grpSp>
        <p:nvGrpSpPr>
          <p:cNvPr id="25" name="组合 24"/>
          <p:cNvGrpSpPr>
            <a:grpSpLocks/>
          </p:cNvGrpSpPr>
          <p:nvPr/>
        </p:nvGrpSpPr>
        <p:grpSpPr bwMode="auto">
          <a:xfrm>
            <a:off x="9663113" y="4360863"/>
            <a:ext cx="1906587" cy="696912"/>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1755" name="TextBox 28"/>
            <p:cNvSpPr txBox="1">
              <a:spLocks noChangeArrowheads="1"/>
            </p:cNvSpPr>
            <p:nvPr/>
          </p:nvSpPr>
          <p:spPr bwMode="auto">
            <a:xfrm>
              <a:off x="2143460" y="2022805"/>
              <a:ext cx="2535991" cy="461665"/>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12" name="TextBox 11"/>
          <p:cNvSpPr txBox="1"/>
          <p:nvPr/>
        </p:nvSpPr>
        <p:spPr>
          <a:xfrm>
            <a:off x="1561703" y="981075"/>
            <a:ext cx="3384550" cy="768350"/>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1</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施工</a:t>
            </a:r>
            <a:r>
              <a:rPr lang="zh-CN" altLang="en-US" dirty="0">
                <a:solidFill>
                  <a:schemeClr val="accent2"/>
                </a:solidFill>
                <a:latin typeface="+mn-ea"/>
                <a:ea typeface="+mn-ea"/>
              </a:rPr>
              <a:t>项目管理的全过程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4" name="矩形 3"/>
          <p:cNvSpPr/>
          <p:nvPr/>
        </p:nvSpPr>
        <p:spPr>
          <a:xfrm>
            <a:off x="4974547" y="1988841"/>
            <a:ext cx="6840760" cy="3000821"/>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四） 验收、交工与结算阶段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这一阶段可称作“结束阶段”。与建设项目的 竣工验收 阶段协调同步进行。其目标是对项目成果进行总评、评价，对外结清债，结束交易关系。</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smtClean="0">
                <a:solidFill>
                  <a:schemeClr val="accent1"/>
                </a:solidFill>
                <a:latin typeface="微软雅黑" panose="020B0503020204020204" pitchFamily="34" charset="-122"/>
                <a:ea typeface="微软雅黑" panose="020B0503020204020204" pitchFamily="34" charset="-122"/>
              </a:rPr>
              <a:t>本</a:t>
            </a:r>
            <a:r>
              <a:rPr lang="zh-CN" altLang="en-US" dirty="0">
                <a:solidFill>
                  <a:schemeClr val="accent1"/>
                </a:solidFill>
                <a:latin typeface="微软雅黑" panose="020B0503020204020204" pitchFamily="34" charset="-122"/>
                <a:ea typeface="微软雅黑" panose="020B0503020204020204" pitchFamily="34" charset="-122"/>
              </a:rPr>
              <a:t>阶段主要进行以下工作： 工程收尾 、进行试运转。 在预检的基础上接受正式验收整理、移交竣工文件，</a:t>
            </a:r>
            <a:r>
              <a:rPr lang="zh-CN" altLang="en-US" dirty="0" smtClean="0">
                <a:solidFill>
                  <a:schemeClr val="accent1"/>
                </a:solidFill>
                <a:latin typeface="微软雅黑" panose="020B0503020204020204" pitchFamily="34" charset="-122"/>
                <a:ea typeface="微软雅黑" panose="020B0503020204020204" pitchFamily="34" charset="-122"/>
              </a:rPr>
              <a:t>进行财务</a:t>
            </a:r>
            <a:r>
              <a:rPr lang="zh-CN" altLang="en-US" dirty="0">
                <a:solidFill>
                  <a:schemeClr val="accent1"/>
                </a:solidFill>
                <a:latin typeface="微软雅黑" panose="020B0503020204020204" pitchFamily="34" charset="-122"/>
                <a:ea typeface="微软雅黑" panose="020B0503020204020204" pitchFamily="34" charset="-122"/>
              </a:rPr>
              <a:t>结算 ，总结工作，编制竣工 总结报告 办理工程交付手续</a:t>
            </a:r>
            <a:r>
              <a:rPr lang="zh-CN" altLang="en-US" dirty="0" smtClean="0">
                <a:solidFill>
                  <a:schemeClr val="accent1"/>
                </a:solidFill>
                <a:latin typeface="微软雅黑" panose="020B0503020204020204" pitchFamily="34" charset="-122"/>
                <a:ea typeface="微软雅黑" panose="020B0503020204020204" pitchFamily="34" charset="-122"/>
              </a:rPr>
              <a:t>。项目</a:t>
            </a:r>
            <a:r>
              <a:rPr lang="zh-CN" altLang="en-US" dirty="0">
                <a:solidFill>
                  <a:schemeClr val="accent1"/>
                </a:solidFill>
                <a:latin typeface="微软雅黑" panose="020B0503020204020204" pitchFamily="34" charset="-122"/>
                <a:ea typeface="微软雅黑" panose="020B0503020204020204" pitchFamily="34" charset="-122"/>
              </a:rPr>
              <a:t>经理部解体。</a:t>
            </a:r>
          </a:p>
        </p:txBody>
      </p:sp>
      <p:pic>
        <p:nvPicPr>
          <p:cNvPr id="5" name="Picture 2"/>
          <p:cNvPicPr>
            <a:picLocks noChangeAspect="1" noChangeArrowheads="1"/>
          </p:cNvPicPr>
          <p:nvPr/>
        </p:nvPicPr>
        <p:blipFill>
          <a:blip r:embed="rId3" cstate="print"/>
          <a:srcRect/>
          <a:stretch>
            <a:fillRect/>
          </a:stretch>
        </p:blipFill>
        <p:spPr bwMode="auto">
          <a:xfrm>
            <a:off x="265734" y="1988841"/>
            <a:ext cx="4252913" cy="3170237"/>
          </a:xfrm>
          <a:prstGeom prst="rect">
            <a:avLst/>
          </a:prstGeom>
          <a:noFill/>
          <a:ln w="9525">
            <a:noFill/>
            <a:miter lim="800000"/>
            <a:headEnd/>
            <a:tailEnd/>
          </a:ln>
        </p:spPr>
      </p:pic>
    </p:spTree>
    <p:extLst>
      <p:ext uri="{BB962C8B-B14F-4D97-AF65-F5344CB8AC3E}">
        <p14:creationId xmlns:p14="http://schemas.microsoft.com/office/powerpoint/2010/main" val="926378836"/>
      </p:ext>
    </p:extLst>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6" name="TextBox 26"/>
          <p:cNvSpPr txBox="1"/>
          <p:nvPr/>
        </p:nvSpPr>
        <p:spPr>
          <a:xfrm>
            <a:off x="1365250" y="116632"/>
            <a:ext cx="4157067" cy="2308324"/>
          </a:xfrm>
          <a:prstGeom prst="rect">
            <a:avLst/>
          </a:prstGeom>
          <a:noFill/>
        </p:spPr>
        <p:txBody>
          <a:bodyPr wrap="square" rtlCol="0">
            <a:spAutoFit/>
          </a:bodyPr>
          <a:lstStyle/>
          <a:p>
            <a:pPr marL="0" lvl="1"/>
            <a:r>
              <a:rPr lang="zh-CN" altLang="en-US" dirty="0" smtClean="0">
                <a:solidFill>
                  <a:schemeClr val="accent2"/>
                </a:solidFill>
                <a:latin typeface="+mn-ea"/>
                <a:ea typeface="+mn-ea"/>
              </a:rPr>
              <a:t>施工</a:t>
            </a:r>
            <a:r>
              <a:rPr lang="zh-CN" altLang="en-US" dirty="0">
                <a:solidFill>
                  <a:schemeClr val="accent2"/>
                </a:solidFill>
                <a:latin typeface="+mn-ea"/>
                <a:ea typeface="+mn-ea"/>
              </a:rPr>
              <a:t>项目管理的全过程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4" name="矩形 3"/>
          <p:cNvSpPr/>
          <p:nvPr/>
        </p:nvSpPr>
        <p:spPr>
          <a:xfrm>
            <a:off x="500096" y="1844825"/>
            <a:ext cx="6840760" cy="3416320"/>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五）用户服务阶段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这是施工项目管理的最后阶段。在交工验收后，按合同规定的责任期进行用后服务、回访与保修，规定的责任期进行用后服务、回访与保修，其目的保证使用单位正常使用，发挥效益</a:t>
            </a:r>
            <a:r>
              <a:rPr lang="zh-CN" altLang="en-US" dirty="0" smtClean="0">
                <a:solidFill>
                  <a:schemeClr val="accent1"/>
                </a:solidFill>
                <a:latin typeface="微软雅黑" panose="020B0503020204020204" pitchFamily="34" charset="-122"/>
                <a:ea typeface="微软雅黑" panose="020B0503020204020204" pitchFamily="34" charset="-122"/>
              </a:rPr>
              <a:t>。</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accent1"/>
                </a:solidFill>
                <a:latin typeface="微软雅黑" panose="020B0503020204020204" pitchFamily="34" charset="-122"/>
                <a:ea typeface="微软雅黑" panose="020B0503020204020204" pitchFamily="34" charset="-122"/>
              </a:rPr>
              <a:t>在</a:t>
            </a:r>
            <a:r>
              <a:rPr lang="zh-CN" altLang="en-US" dirty="0">
                <a:solidFill>
                  <a:schemeClr val="accent1"/>
                </a:solidFill>
                <a:latin typeface="微软雅黑" panose="020B0503020204020204" pitchFamily="34" charset="-122"/>
                <a:ea typeface="微软雅黑" panose="020B0503020204020204" pitchFamily="34" charset="-122"/>
              </a:rPr>
              <a:t>该阶段中主要进行以下工作： 为保证工程正常使用而作必要的技术咨询和服务。 进行工程回访，听取使用单位意见，总结 经验教训 ，观察使用中的问题，进行必要的维护、维修和保修。 进行沉陷、抗震性能等观察，以服务于宏观事业。</a:t>
            </a:r>
          </a:p>
        </p:txBody>
      </p:sp>
      <p:pic>
        <p:nvPicPr>
          <p:cNvPr id="5" name="Picture 2"/>
          <p:cNvPicPr>
            <a:picLocks noChangeAspect="1" noChangeArrowheads="1"/>
          </p:cNvPicPr>
          <p:nvPr/>
        </p:nvPicPr>
        <p:blipFill>
          <a:blip r:embed="rId3" cstate="print"/>
          <a:srcRect/>
          <a:stretch>
            <a:fillRect/>
          </a:stretch>
        </p:blipFill>
        <p:spPr bwMode="auto">
          <a:xfrm>
            <a:off x="7577212" y="2197957"/>
            <a:ext cx="4104456" cy="2661131"/>
          </a:xfrm>
          <a:prstGeom prst="rect">
            <a:avLst/>
          </a:prstGeom>
          <a:noFill/>
          <a:ln w="9525">
            <a:noFill/>
            <a:miter lim="800000"/>
            <a:headEnd/>
            <a:tailEnd/>
          </a:ln>
        </p:spPr>
      </p:pic>
    </p:spTree>
    <p:extLst>
      <p:ext uri="{BB962C8B-B14F-4D97-AF65-F5344CB8AC3E}">
        <p14:creationId xmlns:p14="http://schemas.microsoft.com/office/powerpoint/2010/main" val="3224609873"/>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1732879" y="4581128"/>
            <a:ext cx="9190038" cy="1081087"/>
          </a:xfrm>
          <a:prstGeom prst="rect">
            <a:avLst/>
          </a:prstGeom>
          <a:noFill/>
          <a:ln w="9525">
            <a:noFill/>
            <a:miter lim="800000"/>
            <a:headEnd/>
            <a:tailEnd/>
          </a:ln>
        </p:spPr>
        <p:txBody>
          <a:bodyPr anchor="ctr"/>
          <a:lstStyle/>
          <a:p>
            <a:pPr>
              <a:buFont typeface="Arial" pitchFamily="34" charset="0"/>
              <a:buNone/>
            </a:pPr>
            <a:r>
              <a:rPr lang="zh-CN" altLang="en-US" sz="6600" b="1" dirty="0" smtClean="0">
                <a:solidFill>
                  <a:srgbClr val="294A5A"/>
                </a:solidFill>
                <a:latin typeface="微软雅黑" pitchFamily="34" charset="-122"/>
                <a:ea typeface="微软雅黑" pitchFamily="34" charset="-122"/>
              </a:rPr>
              <a:t>感</a:t>
            </a:r>
            <a:r>
              <a:rPr lang="zh-CN" altLang="en-US" sz="6600" b="1" dirty="0">
                <a:solidFill>
                  <a:srgbClr val="294A5A"/>
                </a:solidFill>
                <a:latin typeface="微软雅黑" pitchFamily="34" charset="-122"/>
                <a:ea typeface="微软雅黑" pitchFamily="34" charset="-122"/>
              </a:rPr>
              <a:t>谢聆听</a:t>
            </a:r>
          </a:p>
        </p:txBody>
      </p:sp>
      <p:sp>
        <p:nvSpPr>
          <p:cNvPr id="52" name="Freeform 7"/>
          <p:cNvSpPr>
            <a:spLocks/>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itchFamily="34" charset="0"/>
              <a:buNone/>
              <a:defRPr/>
            </a:pPr>
            <a:endParaRPr lang="zh-CN" altLang="en-US">
              <a:solidFill>
                <a:srgbClr val="294A5A"/>
              </a:solidFill>
            </a:endParaRPr>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headEnd/>
            <a:tailEnd/>
          </a:ln>
        </p:spPr>
        <p:txBody>
          <a:bodyPr/>
          <a:lstStyle/>
          <a:p>
            <a:pPr>
              <a:buFont typeface="Arial" pitchFamily="34" charset="0"/>
              <a:buNone/>
            </a:pPr>
            <a:endParaRPr lang="zh-CN" altLang="en-US">
              <a:solidFill>
                <a:srgbClr val="294A5A"/>
              </a:solidFill>
            </a:endParaRPr>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headEnd/>
            <a:tailEnd/>
          </a:ln>
        </p:spPr>
        <p:txBody>
          <a:bodyPr/>
          <a:lstStyle/>
          <a:p>
            <a:pPr>
              <a:buFont typeface="Arial" pitchFamily="34" charset="0"/>
              <a:buNone/>
            </a:pPr>
            <a:endParaRPr lang="zh-CN" altLang="en-US">
              <a:solidFill>
                <a:srgbClr val="294A5A"/>
              </a:solidFill>
            </a:endParaRPr>
          </a:p>
        </p:txBody>
      </p:sp>
    </p:spTree>
  </p:cSld>
  <p:clrMapOvr>
    <a:masterClrMapping/>
  </p:clrMapOvr>
  <p:transition spd="slow" advTm="8843">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30325" y="127749"/>
            <a:ext cx="5920184" cy="369332"/>
          </a:xfrm>
          <a:prstGeom prst="rect">
            <a:avLst/>
          </a:prstGeom>
          <a:noFill/>
          <a:ln w="9525">
            <a:noFill/>
            <a:miter lim="800000"/>
            <a:headEnd/>
            <a:tailEnd/>
          </a:ln>
        </p:spPr>
        <p:txBody>
          <a:bodyPr wrap="square">
            <a:spAutoFit/>
          </a:bodyPr>
          <a:lstStyle/>
          <a:p>
            <a:r>
              <a:rPr lang="zh-CN" altLang="en-US" dirty="0" smtClean="0">
                <a:solidFill>
                  <a:schemeClr val="accent2"/>
                </a:solidFill>
                <a:latin typeface="+mn-ea"/>
                <a:ea typeface="+mn-ea"/>
              </a:rPr>
              <a:t>施工组织总设计的编制依据、方法、程序</a:t>
            </a:r>
            <a:endParaRPr lang="zh-CN" altLang="en-US" spc="400" dirty="0">
              <a:solidFill>
                <a:schemeClr val="accent2"/>
              </a:solidFill>
              <a:latin typeface="+mn-ea"/>
              <a:ea typeface="+mn-ea"/>
            </a:endParaRPr>
          </a:p>
        </p:txBody>
      </p:sp>
      <p:sp>
        <p:nvSpPr>
          <p:cNvPr id="33794" name="TextBox 55"/>
          <p:cNvSpPr txBox="1">
            <a:spLocks noChangeArrowheads="1"/>
          </p:cNvSpPr>
          <p:nvPr/>
        </p:nvSpPr>
        <p:spPr bwMode="auto">
          <a:xfrm>
            <a:off x="-310331" y="1647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26" name="Freeform 11"/>
          <p:cNvSpPr>
            <a:spLocks/>
          </p:cNvSpPr>
          <p:nvPr/>
        </p:nvSpPr>
        <p:spPr bwMode="auto">
          <a:xfrm>
            <a:off x="6038850" y="1268413"/>
            <a:ext cx="995363" cy="4614862"/>
          </a:xfrm>
          <a:custGeom>
            <a:avLst/>
            <a:gdLst>
              <a:gd name="T0" fmla="*/ 0 w 1412"/>
              <a:gd name="T1" fmla="*/ 62981 h 6009"/>
              <a:gd name="T2" fmla="*/ 0 w 1412"/>
              <a:gd name="T3" fmla="*/ 0 h 6009"/>
              <a:gd name="T4" fmla="*/ 199496 w 1412"/>
              <a:gd name="T5" fmla="*/ 54533 h 6009"/>
              <a:gd name="T6" fmla="*/ 365154 w 1412"/>
              <a:gd name="T7" fmla="*/ 139788 h 6009"/>
              <a:gd name="T8" fmla="*/ 509665 w 1412"/>
              <a:gd name="T9" fmla="*/ 281880 h 6009"/>
              <a:gd name="T10" fmla="*/ 608356 w 1412"/>
              <a:gd name="T11" fmla="*/ 458535 h 6009"/>
              <a:gd name="T12" fmla="*/ 659111 w 1412"/>
              <a:gd name="T13" fmla="*/ 651320 h 6009"/>
              <a:gd name="T14" fmla="*/ 680964 w 1412"/>
              <a:gd name="T15" fmla="*/ 876363 h 6009"/>
              <a:gd name="T16" fmla="*/ 656291 w 1412"/>
              <a:gd name="T17" fmla="*/ 1152099 h 6009"/>
              <a:gd name="T18" fmla="*/ 603421 w 1412"/>
              <a:gd name="T19" fmla="*/ 1406329 h 6009"/>
              <a:gd name="T20" fmla="*/ 583683 w 1412"/>
              <a:gd name="T21" fmla="*/ 1671312 h 6009"/>
              <a:gd name="T22" fmla="*/ 612585 w 1412"/>
              <a:gd name="T23" fmla="*/ 1921701 h 6009"/>
              <a:gd name="T24" fmla="*/ 677439 w 1412"/>
              <a:gd name="T25" fmla="*/ 2063793 h 6009"/>
              <a:gd name="T26" fmla="*/ 782474 w 1412"/>
              <a:gd name="T27" fmla="*/ 2162106 h 6009"/>
              <a:gd name="T28" fmla="*/ 876935 w 1412"/>
              <a:gd name="T29" fmla="*/ 2218942 h 6009"/>
              <a:gd name="T30" fmla="*/ 995363 w 1412"/>
              <a:gd name="T31" fmla="*/ 2242752 h 6009"/>
              <a:gd name="T32" fmla="*/ 995363 w 1412"/>
              <a:gd name="T33" fmla="*/ 2364875 h 6009"/>
              <a:gd name="T34" fmla="*/ 814901 w 1412"/>
              <a:gd name="T35" fmla="*/ 2430160 h 6009"/>
              <a:gd name="T36" fmla="*/ 704226 w 1412"/>
              <a:gd name="T37" fmla="*/ 2527705 h 6009"/>
              <a:gd name="T38" fmla="*/ 620340 w 1412"/>
              <a:gd name="T39" fmla="*/ 2694375 h 6009"/>
              <a:gd name="T40" fmla="*/ 582273 w 1412"/>
              <a:gd name="T41" fmla="*/ 2921722 h 6009"/>
              <a:gd name="T42" fmla="*/ 599192 w 1412"/>
              <a:gd name="T43" fmla="*/ 3220501 h 6009"/>
              <a:gd name="T44" fmla="*/ 623159 w 1412"/>
              <a:gd name="T45" fmla="*/ 3419430 h 6009"/>
              <a:gd name="T46" fmla="*/ 659111 w 1412"/>
              <a:gd name="T47" fmla="*/ 3649849 h 6009"/>
              <a:gd name="T48" fmla="*/ 665455 w 1412"/>
              <a:gd name="T49" fmla="*/ 3875661 h 6009"/>
              <a:gd name="T50" fmla="*/ 629504 w 1412"/>
              <a:gd name="T51" fmla="*/ 4094559 h 6009"/>
              <a:gd name="T52" fmla="*/ 558306 w 1412"/>
              <a:gd name="T53" fmla="*/ 4265070 h 6009"/>
              <a:gd name="T54" fmla="*/ 450451 w 1412"/>
              <a:gd name="T55" fmla="*/ 4406394 h 6009"/>
              <a:gd name="T56" fmla="*/ 322859 w 1412"/>
              <a:gd name="T57" fmla="*/ 4515459 h 6009"/>
              <a:gd name="T58" fmla="*/ 218529 w 1412"/>
              <a:gd name="T59" fmla="*/ 4583049 h 6009"/>
              <a:gd name="T60" fmla="*/ 149445 w 1412"/>
              <a:gd name="T61" fmla="*/ 4612236 h 6009"/>
              <a:gd name="T62" fmla="*/ 120543 w 1412"/>
              <a:gd name="T63" fmla="*/ 4587658 h 6009"/>
              <a:gd name="T64" fmla="*/ 146626 w 1412"/>
              <a:gd name="T65" fmla="*/ 4535429 h 6009"/>
              <a:gd name="T66" fmla="*/ 211479 w 1412"/>
              <a:gd name="T67" fmla="*/ 4485505 h 6009"/>
              <a:gd name="T68" fmla="*/ 313694 w 1412"/>
              <a:gd name="T69" fmla="*/ 4381816 h 6009"/>
              <a:gd name="T70" fmla="*/ 397581 w 1412"/>
              <a:gd name="T71" fmla="*/ 4233579 h 6009"/>
              <a:gd name="T72" fmla="*/ 440582 w 1412"/>
              <a:gd name="T73" fmla="*/ 4082270 h 6009"/>
              <a:gd name="T74" fmla="*/ 449746 w 1412"/>
              <a:gd name="T75" fmla="*/ 3933266 h 6009"/>
              <a:gd name="T76" fmla="*/ 435648 w 1412"/>
              <a:gd name="T77" fmla="*/ 3705918 h 6009"/>
              <a:gd name="T78" fmla="*/ 411680 w 1412"/>
              <a:gd name="T79" fmla="*/ 3391011 h 6009"/>
              <a:gd name="T80" fmla="*/ 407450 w 1412"/>
              <a:gd name="T81" fmla="*/ 3109131 h 6009"/>
              <a:gd name="T82" fmla="*/ 445517 w 1412"/>
              <a:gd name="T83" fmla="*/ 2844916 h 6009"/>
              <a:gd name="T84" fmla="*/ 544207 w 1412"/>
              <a:gd name="T85" fmla="*/ 2620641 h 6009"/>
              <a:gd name="T86" fmla="*/ 663340 w 1412"/>
              <a:gd name="T87" fmla="*/ 2469332 h 6009"/>
              <a:gd name="T88" fmla="*/ 897378 w 1412"/>
              <a:gd name="T89" fmla="*/ 2313414 h 6009"/>
              <a:gd name="T90" fmla="*/ 728899 w 1412"/>
              <a:gd name="T91" fmla="*/ 2212030 h 6009"/>
              <a:gd name="T92" fmla="*/ 623159 w 1412"/>
              <a:gd name="T93" fmla="*/ 2125238 h 6009"/>
              <a:gd name="T94" fmla="*/ 520944 w 1412"/>
              <a:gd name="T95" fmla="*/ 1969321 h 6009"/>
              <a:gd name="T96" fmla="*/ 430713 w 1412"/>
              <a:gd name="T97" fmla="*/ 1750422 h 6009"/>
              <a:gd name="T98" fmla="*/ 393352 w 1412"/>
              <a:gd name="T99" fmla="*/ 1515394 h 6009"/>
              <a:gd name="T100" fmla="*/ 396171 w 1412"/>
              <a:gd name="T101" fmla="*/ 1265773 h 6009"/>
              <a:gd name="T102" fmla="*/ 426483 w 1412"/>
              <a:gd name="T103" fmla="*/ 1004630 h 6009"/>
              <a:gd name="T104" fmla="*/ 455386 w 1412"/>
              <a:gd name="T105" fmla="*/ 694332 h 6009"/>
              <a:gd name="T106" fmla="*/ 436352 w 1412"/>
              <a:gd name="T107" fmla="*/ 494634 h 6009"/>
              <a:gd name="T108" fmla="*/ 366564 w 1412"/>
              <a:gd name="T109" fmla="*/ 338717 h 6009"/>
              <a:gd name="T110" fmla="*/ 240382 w 1412"/>
              <a:gd name="T111" fmla="*/ 184336 h 6009"/>
              <a:gd name="T112" fmla="*/ 107150 w 1412"/>
              <a:gd name="T113" fmla="*/ 101385 h 6009"/>
              <a:gd name="T114" fmla="*/ 0 w 1412"/>
              <a:gd name="T115" fmla="*/ 62981 h 60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12"/>
              <a:gd name="T175" fmla="*/ 0 h 6009"/>
              <a:gd name="T176" fmla="*/ 1412 w 1412"/>
              <a:gd name="T177" fmla="*/ 6009 h 60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w="9525">
            <a:noFill/>
            <a:round/>
            <a:headEnd/>
            <a:tailEnd/>
          </a:ln>
        </p:spPr>
        <p:txBody>
          <a:bodyPr/>
          <a:lstStyle/>
          <a:p>
            <a:endParaRPr lang="zh-CN" altLang="en-US">
              <a:latin typeface="+mn-ea"/>
              <a:ea typeface="+mn-ea"/>
            </a:endParaRPr>
          </a:p>
        </p:txBody>
      </p:sp>
      <p:grpSp>
        <p:nvGrpSpPr>
          <p:cNvPr id="27" name="组合 26"/>
          <p:cNvGrpSpPr>
            <a:grpSpLocks/>
          </p:cNvGrpSpPr>
          <p:nvPr/>
        </p:nvGrpSpPr>
        <p:grpSpPr bwMode="auto">
          <a:xfrm>
            <a:off x="1633885" y="1590776"/>
            <a:ext cx="4404965" cy="696912"/>
            <a:chOff x="1719659" y="1414217"/>
            <a:chExt cx="3322338" cy="696912"/>
          </a:xfrm>
        </p:grpSpPr>
        <p:sp>
          <p:nvSpPr>
            <p:cNvPr id="28" name="Freeform 5"/>
            <p:cNvSpPr>
              <a:spLocks/>
            </p:cNvSpPr>
            <p:nvPr/>
          </p:nvSpPr>
          <p:spPr bwMode="auto">
            <a:xfrm>
              <a:off x="1787916" y="1414217"/>
              <a:ext cx="3233445"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latin typeface="+mn-ea"/>
                <a:ea typeface="+mn-ea"/>
              </a:endParaRPr>
            </a:p>
          </p:txBody>
        </p:sp>
        <p:sp>
          <p:nvSpPr>
            <p:cNvPr id="33813" name="TextBox 28"/>
            <p:cNvSpPr txBox="1">
              <a:spLocks noChangeArrowheads="1"/>
            </p:cNvSpPr>
            <p:nvPr/>
          </p:nvSpPr>
          <p:spPr bwMode="auto">
            <a:xfrm>
              <a:off x="1719659" y="1601721"/>
              <a:ext cx="3322338" cy="400110"/>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一</a:t>
              </a:r>
              <a:r>
                <a:rPr lang="zh-CN" altLang="en-US" sz="2000" dirty="0" smtClean="0">
                  <a:latin typeface="+mn-ea"/>
                  <a:ea typeface="+mn-ea"/>
                </a:rPr>
                <a:t>、施工组织总设计的概念及作用</a:t>
              </a:r>
              <a:endParaRPr lang="zh-CN" altLang="en-US" sz="2000" b="1" dirty="0">
                <a:latin typeface="+mn-ea"/>
                <a:ea typeface="+mn-ea"/>
              </a:endParaRPr>
            </a:p>
          </p:txBody>
        </p:sp>
      </p:grpSp>
      <p:grpSp>
        <p:nvGrpSpPr>
          <p:cNvPr id="30" name="组合 29"/>
          <p:cNvGrpSpPr>
            <a:grpSpLocks/>
          </p:cNvGrpSpPr>
          <p:nvPr/>
        </p:nvGrpSpPr>
        <p:grpSpPr bwMode="auto">
          <a:xfrm>
            <a:off x="1561878" y="2617825"/>
            <a:ext cx="4476971" cy="695325"/>
            <a:chOff x="1692796" y="2266350"/>
            <a:chExt cx="3341218" cy="695325"/>
          </a:xfrm>
        </p:grpSpPr>
        <p:sp>
          <p:nvSpPr>
            <p:cNvPr id="31" name="Freeform 6"/>
            <p:cNvSpPr>
              <a:spLocks/>
            </p:cNvSpPr>
            <p:nvPr/>
          </p:nvSpPr>
          <p:spPr bwMode="auto">
            <a:xfrm>
              <a:off x="1800275" y="2266350"/>
              <a:ext cx="3233739"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latin typeface="+mn-ea"/>
                <a:ea typeface="+mn-ea"/>
              </a:endParaRPr>
            </a:p>
          </p:txBody>
        </p:sp>
        <p:sp>
          <p:nvSpPr>
            <p:cNvPr id="33811" name="TextBox 31"/>
            <p:cNvSpPr txBox="1">
              <a:spLocks noChangeArrowheads="1"/>
            </p:cNvSpPr>
            <p:nvPr/>
          </p:nvSpPr>
          <p:spPr bwMode="auto">
            <a:xfrm>
              <a:off x="1692796" y="2440929"/>
              <a:ext cx="3221861" cy="400110"/>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二</a:t>
              </a:r>
              <a:r>
                <a:rPr lang="zh-CN" altLang="en-US" sz="2000" dirty="0" smtClean="0">
                  <a:latin typeface="+mn-ea"/>
                  <a:ea typeface="+mn-ea"/>
                </a:rPr>
                <a:t>、施工组织总设计的编制依据</a:t>
              </a:r>
              <a:endParaRPr lang="zh-CN" altLang="en-US" sz="2000" dirty="0">
                <a:latin typeface="+mn-ea"/>
                <a:ea typeface="+mn-ea"/>
              </a:endParaRPr>
            </a:p>
          </p:txBody>
        </p:sp>
      </p:grpSp>
      <p:grpSp>
        <p:nvGrpSpPr>
          <p:cNvPr id="33" name="组合 32"/>
          <p:cNvGrpSpPr>
            <a:grpSpLocks/>
          </p:cNvGrpSpPr>
          <p:nvPr/>
        </p:nvGrpSpPr>
        <p:grpSpPr bwMode="auto">
          <a:xfrm>
            <a:off x="1717263" y="3671988"/>
            <a:ext cx="4381117" cy="696913"/>
            <a:chOff x="1800275" y="3155950"/>
            <a:chExt cx="3278284" cy="696912"/>
          </a:xfrm>
        </p:grpSpPr>
        <p:sp>
          <p:nvSpPr>
            <p:cNvPr id="34" name="Freeform 7"/>
            <p:cNvSpPr>
              <a:spLocks/>
            </p:cNvSpPr>
            <p:nvPr/>
          </p:nvSpPr>
          <p:spPr bwMode="auto">
            <a:xfrm>
              <a:off x="1800275" y="3155950"/>
              <a:ext cx="3233739"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latin typeface="+mn-ea"/>
                <a:ea typeface="+mn-ea"/>
              </a:endParaRPr>
            </a:p>
          </p:txBody>
        </p:sp>
        <p:sp>
          <p:nvSpPr>
            <p:cNvPr id="33809" name="TextBox 34"/>
            <p:cNvSpPr txBox="1">
              <a:spLocks noChangeArrowheads="1"/>
            </p:cNvSpPr>
            <p:nvPr/>
          </p:nvSpPr>
          <p:spPr bwMode="auto">
            <a:xfrm>
              <a:off x="1856699" y="3356487"/>
              <a:ext cx="3221860" cy="400110"/>
            </a:xfrm>
            <a:prstGeom prst="rect">
              <a:avLst/>
            </a:prstGeom>
            <a:noFill/>
            <a:ln w="9525">
              <a:noFill/>
              <a:miter lim="800000"/>
              <a:headEnd/>
              <a:tailEnd/>
            </a:ln>
          </p:spPr>
          <p:txBody>
            <a:bodyPr wrap="square">
              <a:spAutoFit/>
            </a:bodyPr>
            <a:lstStyle/>
            <a:p>
              <a:pPr algn="ctr">
                <a:buFont typeface="Arial" pitchFamily="34" charset="0"/>
                <a:buNone/>
              </a:pPr>
              <a:r>
                <a:rPr lang="zh-CN" altLang="en-US" sz="2000" dirty="0">
                  <a:latin typeface="+mn-ea"/>
                  <a:ea typeface="+mn-ea"/>
                </a:rPr>
                <a:t>三</a:t>
              </a:r>
              <a:r>
                <a:rPr lang="zh-CN" altLang="en-US" sz="2000" dirty="0" smtClean="0">
                  <a:latin typeface="+mn-ea"/>
                  <a:ea typeface="+mn-ea"/>
                </a:rPr>
                <a:t>、施工组织总设计编制的基本原则</a:t>
              </a:r>
              <a:endParaRPr lang="zh-CN" altLang="en-US" sz="2000" dirty="0">
                <a:latin typeface="+mn-ea"/>
                <a:ea typeface="+mn-ea"/>
              </a:endParaRPr>
            </a:p>
          </p:txBody>
        </p:sp>
      </p:grpSp>
      <p:grpSp>
        <p:nvGrpSpPr>
          <p:cNvPr id="36" name="组合 35"/>
          <p:cNvGrpSpPr>
            <a:grpSpLocks/>
          </p:cNvGrpSpPr>
          <p:nvPr/>
        </p:nvGrpSpPr>
        <p:grpSpPr bwMode="auto">
          <a:xfrm>
            <a:off x="985813" y="4751486"/>
            <a:ext cx="5053037" cy="693738"/>
            <a:chOff x="1208783" y="3989388"/>
            <a:chExt cx="3825231" cy="694921"/>
          </a:xfrm>
        </p:grpSpPr>
        <p:sp>
          <p:nvSpPr>
            <p:cNvPr id="37" name="Freeform 8"/>
            <p:cNvSpPr>
              <a:spLocks/>
            </p:cNvSpPr>
            <p:nvPr/>
          </p:nvSpPr>
          <p:spPr bwMode="auto">
            <a:xfrm>
              <a:off x="1800275" y="3989388"/>
              <a:ext cx="3233739" cy="694921"/>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latin typeface="+mn-ea"/>
                <a:ea typeface="+mn-ea"/>
              </a:endParaRPr>
            </a:p>
          </p:txBody>
        </p:sp>
        <p:sp>
          <p:nvSpPr>
            <p:cNvPr id="33807" name="TextBox 37"/>
            <p:cNvSpPr txBox="1">
              <a:spLocks noChangeArrowheads="1"/>
            </p:cNvSpPr>
            <p:nvPr/>
          </p:nvSpPr>
          <p:spPr bwMode="auto">
            <a:xfrm>
              <a:off x="1208783" y="4178674"/>
              <a:ext cx="3221859" cy="400792"/>
            </a:xfrm>
            <a:prstGeom prst="rect">
              <a:avLst/>
            </a:prstGeom>
            <a:noFill/>
            <a:ln w="9525">
              <a:noFill/>
              <a:miter lim="800000"/>
              <a:headEnd/>
              <a:tailEnd/>
            </a:ln>
          </p:spPr>
          <p:txBody>
            <a:bodyPr>
              <a:spAutoFit/>
            </a:bodyPr>
            <a:lstStyle/>
            <a:p>
              <a:pPr algn="ctr">
                <a:buFont typeface="Arial" pitchFamily="34" charset="0"/>
                <a:buNone/>
              </a:pPr>
              <a:r>
                <a:rPr lang="zh-CN" altLang="en-US" sz="2000" dirty="0">
                  <a:latin typeface="+mn-ea"/>
                  <a:ea typeface="+mn-ea"/>
                </a:rPr>
                <a:t>四</a:t>
              </a:r>
              <a:r>
                <a:rPr lang="zh-CN" altLang="en-US" sz="2000" dirty="0" smtClean="0">
                  <a:latin typeface="+mn-ea"/>
                  <a:ea typeface="+mn-ea"/>
                </a:rPr>
                <a:t>、编制内容和程序</a:t>
              </a:r>
              <a:endParaRPr lang="zh-CN" altLang="en-US" sz="2000" dirty="0">
                <a:latin typeface="+mn-ea"/>
                <a:ea typeface="+mn-ea"/>
              </a:endParaRPr>
            </a:p>
          </p:txBody>
        </p:sp>
      </p:grpSp>
      <p:grpSp>
        <p:nvGrpSpPr>
          <p:cNvPr id="45" name="组合 44"/>
          <p:cNvGrpSpPr>
            <a:grpSpLocks/>
          </p:cNvGrpSpPr>
          <p:nvPr/>
        </p:nvGrpSpPr>
        <p:grpSpPr bwMode="auto">
          <a:xfrm>
            <a:off x="7467600" y="2478088"/>
            <a:ext cx="2951163" cy="2476500"/>
            <a:chOff x="6503314" y="2614013"/>
            <a:chExt cx="2950932" cy="2477697"/>
          </a:xfrm>
        </p:grpSpPr>
        <p:sp>
          <p:nvSpPr>
            <p:cNvPr id="33802" name="Oval 15"/>
            <p:cNvSpPr>
              <a:spLocks noChangeArrowheads="1"/>
            </p:cNvSpPr>
            <p:nvPr/>
          </p:nvSpPr>
          <p:spPr bwMode="auto">
            <a:xfrm>
              <a:off x="6503314" y="2614013"/>
              <a:ext cx="2950932" cy="2477697"/>
            </a:xfrm>
            <a:prstGeom prst="ellipse">
              <a:avLst/>
            </a:prstGeom>
            <a:solidFill>
              <a:schemeClr val="bg2"/>
            </a:solidFill>
            <a:ln w="10">
              <a:solidFill>
                <a:schemeClr val="accent2"/>
              </a:solidFill>
              <a:miter lim="800000"/>
              <a:headEnd/>
              <a:tailEnd/>
            </a:ln>
          </p:spPr>
          <p:txBody>
            <a:bodyPr/>
            <a:lstStyle/>
            <a:p>
              <a:pPr>
                <a:buFont typeface="Arial" pitchFamily="34" charset="0"/>
                <a:buNone/>
              </a:pPr>
              <a:endParaRPr lang="zh-CN" altLang="en-US"/>
            </a:p>
          </p:txBody>
        </p:sp>
        <p:sp>
          <p:nvSpPr>
            <p:cNvPr id="47" name="TextBox 46"/>
            <p:cNvSpPr txBox="1"/>
            <p:nvPr/>
          </p:nvSpPr>
          <p:spPr>
            <a:xfrm>
              <a:off x="6890634" y="3497090"/>
              <a:ext cx="2446147" cy="708367"/>
            </a:xfrm>
            <a:prstGeom prst="rect">
              <a:avLst/>
            </a:prstGeom>
            <a:noFill/>
          </p:spPr>
          <p:txBody>
            <a:bodyPr>
              <a:spAutoFit/>
            </a:bodyPr>
            <a:lstStyle/>
            <a:p>
              <a:pPr>
                <a:buFont typeface="Arial" pitchFamily="34" charset="0"/>
                <a:buNone/>
                <a:defRPr/>
              </a:pPr>
              <a:r>
                <a:rPr lang="zh-CN" altLang="en-US" sz="4000" b="1" dirty="0">
                  <a:solidFill>
                    <a:schemeClr val="accent2"/>
                  </a:solidFill>
                  <a:latin typeface="+mj-ea"/>
                  <a:ea typeface="+mj-ea"/>
                </a:rPr>
                <a:t>知识链接</a:t>
              </a:r>
            </a:p>
          </p:txBody>
        </p:sp>
      </p:grpSp>
    </p:spTree>
  </p:cSld>
  <p:clrMapOvr>
    <a:masterClrMapping/>
  </p:clrMapOvr>
  <p:transition spd="slow" advTm="514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913805" y="1916113"/>
            <a:ext cx="10115550" cy="4465215"/>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8" name="Freeform 10"/>
          <p:cNvSpPr>
            <a:spLocks noEditPoints="1"/>
          </p:cNvSpPr>
          <p:nvPr/>
        </p:nvSpPr>
        <p:spPr bwMode="auto">
          <a:xfrm>
            <a:off x="1322587" y="1892016"/>
            <a:ext cx="1428948"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headEnd/>
            <a:tailEnd/>
          </a:ln>
        </p:spPr>
        <p:txBody>
          <a:bodyPr/>
          <a:lstStyle/>
          <a:p>
            <a:endParaRPr lang="zh-CN" altLang="en-US"/>
          </a:p>
        </p:txBody>
      </p:sp>
      <p:sp>
        <p:nvSpPr>
          <p:cNvPr id="12" name="TextBox 11"/>
          <p:cNvSpPr txBox="1"/>
          <p:nvPr/>
        </p:nvSpPr>
        <p:spPr>
          <a:xfrm>
            <a:off x="3637508" y="2238393"/>
            <a:ext cx="7337325" cy="3782895"/>
          </a:xfrm>
          <a:prstGeom prst="rect">
            <a:avLst/>
          </a:prstGeom>
          <a:noFill/>
        </p:spPr>
        <p:txBody>
          <a:bodyPr wrap="square">
            <a:spAutoFit/>
          </a:bodyPr>
          <a:lstStyle/>
          <a:p>
            <a:pPr>
              <a:lnSpc>
                <a:spcPct val="150000"/>
              </a:lnSpc>
            </a:pPr>
            <a:r>
              <a:rPr lang="zh-CN" altLang="en-US" dirty="0" smtClean="0">
                <a:latin typeface="+mn-ea"/>
                <a:ea typeface="+mn-ea"/>
              </a:rPr>
              <a:t>施工组织总设计是用来指导整个建设项目或建筑群施工全过程的各项施工活动的技术、经济和组织的综合性文件。一般在初步设计或扩大初步设计被批准后，由总承包单位的总工程师主持编制。其主要作用有：</a:t>
            </a:r>
          </a:p>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）为建设项目或建筑群的施工做出全局性的战略部署。</a:t>
            </a: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）为施工单位编制施工计划和单位工程施工组织设计提供依据。</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）为确定设计方案的施工可行性和经济合理性提供依据。</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）为做好施工准备工作、保证资源供应提供依据。</a:t>
            </a: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）为组织项目施工活动提供合理的方案和实施步骤。</a:t>
            </a:r>
          </a:p>
          <a:p>
            <a:pPr>
              <a:lnSpc>
                <a:spcPct val="150000"/>
              </a:lnSpc>
            </a:pPr>
            <a:r>
              <a:rPr lang="zh-CN" altLang="en-US" dirty="0" smtClean="0">
                <a:latin typeface="+mn-ea"/>
                <a:ea typeface="+mn-ea"/>
              </a:rPr>
              <a:t>（</a:t>
            </a:r>
            <a:r>
              <a:rPr lang="en-US" altLang="zh-CN" dirty="0" smtClean="0">
                <a:latin typeface="+mn-ea"/>
                <a:ea typeface="+mn-ea"/>
              </a:rPr>
              <a:t>6</a:t>
            </a:r>
            <a:r>
              <a:rPr lang="zh-CN" altLang="en-US" dirty="0" smtClean="0">
                <a:latin typeface="+mn-ea"/>
                <a:ea typeface="+mn-ea"/>
              </a:rPr>
              <a:t>）为建设单位编制工程建设计划提供依据。</a:t>
            </a:r>
            <a:endParaRPr lang="zh-CN" altLang="en-US" dirty="0">
              <a:solidFill>
                <a:schemeClr val="accent1"/>
              </a:solidFill>
              <a:latin typeface="+mn-ea"/>
              <a:ea typeface="+mn-ea"/>
            </a:endParaRPr>
          </a:p>
        </p:txBody>
      </p:sp>
      <p:sp>
        <p:nvSpPr>
          <p:cNvPr id="20" name="TextBox 19"/>
          <p:cNvSpPr txBox="1"/>
          <p:nvPr/>
        </p:nvSpPr>
        <p:spPr>
          <a:xfrm>
            <a:off x="1734642" y="2065149"/>
            <a:ext cx="604838" cy="708025"/>
          </a:xfrm>
          <a:prstGeom prst="rect">
            <a:avLst/>
          </a:prstGeom>
          <a:noFill/>
        </p:spPr>
        <p:txBody>
          <a:bodyPr>
            <a:spAutoFit/>
          </a:bodyPr>
          <a:lstStyle/>
          <a:p>
            <a:pPr algn="ctr">
              <a:buFont typeface="Arial" pitchFamily="34" charset="0"/>
              <a:buNone/>
              <a:defRPr/>
            </a:pPr>
            <a:r>
              <a:rPr lang="en-US" altLang="zh-CN" sz="4000" dirty="0">
                <a:solidFill>
                  <a:schemeClr val="accent2"/>
                </a:solidFill>
                <a:latin typeface="+mn-ea"/>
                <a:ea typeface="+mn-ea"/>
              </a:rPr>
              <a:t>1</a:t>
            </a:r>
          </a:p>
        </p:txBody>
      </p:sp>
      <p:sp>
        <p:nvSpPr>
          <p:cNvPr id="24" name="TextBox 23"/>
          <p:cNvSpPr txBox="1"/>
          <p:nvPr/>
        </p:nvSpPr>
        <p:spPr>
          <a:xfrm>
            <a:off x="3850317" y="1181275"/>
            <a:ext cx="5257800" cy="400110"/>
          </a:xfrm>
          <a:prstGeom prst="rect">
            <a:avLst/>
          </a:prstGeom>
          <a:noFill/>
        </p:spPr>
        <p:txBody>
          <a:bodyPr>
            <a:spAutoFit/>
          </a:bodyPr>
          <a:lstStyle/>
          <a:p>
            <a:pPr>
              <a:buFont typeface="Arial" pitchFamily="34" charset="0"/>
              <a:buNone/>
              <a:defRPr/>
            </a:pPr>
            <a:r>
              <a:rPr lang="zh-CN" altLang="en-US" sz="2000" dirty="0">
                <a:latin typeface="+mn-ea"/>
                <a:ea typeface="+mn-ea"/>
              </a:rPr>
              <a:t>一</a:t>
            </a:r>
            <a:r>
              <a:rPr lang="zh-CN" altLang="en-US" sz="2000" dirty="0" smtClean="0">
                <a:latin typeface="+mn-ea"/>
                <a:ea typeface="+mn-ea"/>
              </a:rPr>
              <a:t>、施工组织总设计的概念及作用</a:t>
            </a:r>
            <a:endParaRPr lang="zh-CN" altLang="en-US" sz="2000" dirty="0">
              <a:latin typeface="+mn-ea"/>
              <a:ea typeface="+mn-ea"/>
            </a:endParaRPr>
          </a:p>
        </p:txBody>
      </p:sp>
      <p:sp>
        <p:nvSpPr>
          <p:cNvPr id="35852" name="TextBox 25"/>
          <p:cNvSpPr txBox="1">
            <a:spLocks noChangeArrowheads="1"/>
          </p:cNvSpPr>
          <p:nvPr/>
        </p:nvSpPr>
        <p:spPr bwMode="auto">
          <a:xfrm>
            <a:off x="3917355" y="3789363"/>
            <a:ext cx="4392612" cy="379412"/>
          </a:xfrm>
          <a:prstGeom prst="rect">
            <a:avLst/>
          </a:prstGeom>
          <a:noFill/>
          <a:ln w="9525">
            <a:noFill/>
            <a:miter lim="800000"/>
            <a:headEnd/>
            <a:tailEnd/>
          </a:ln>
        </p:spPr>
        <p:txBody>
          <a:bodyPr>
            <a:spAutoFit/>
          </a:bodyPr>
          <a:lstStyle/>
          <a:p>
            <a:pPr>
              <a:buFont typeface="Arial" pitchFamily="34" charset="0"/>
              <a:buNone/>
            </a:pPr>
            <a:endParaRPr lang="zh-CN" altLang="en-US"/>
          </a:p>
        </p:txBody>
      </p:sp>
      <p:sp>
        <p:nvSpPr>
          <p:cNvPr id="10" name="TextBox 54"/>
          <p:cNvSpPr txBox="1">
            <a:spLocks noChangeArrowheads="1"/>
          </p:cNvSpPr>
          <p:nvPr/>
        </p:nvSpPr>
        <p:spPr bwMode="auto">
          <a:xfrm>
            <a:off x="1330325" y="127749"/>
            <a:ext cx="5920184" cy="369332"/>
          </a:xfrm>
          <a:prstGeom prst="rect">
            <a:avLst/>
          </a:prstGeom>
          <a:noFill/>
          <a:ln w="9525">
            <a:noFill/>
            <a:miter lim="800000"/>
            <a:headEnd/>
            <a:tailEnd/>
          </a:ln>
        </p:spPr>
        <p:txBody>
          <a:bodyPr wrap="square">
            <a:spAutoFit/>
          </a:bodyPr>
          <a:lstStyle/>
          <a:p>
            <a:r>
              <a:rPr lang="zh-CN" altLang="en-US" dirty="0" smtClean="0">
                <a:solidFill>
                  <a:schemeClr val="accent2"/>
                </a:solidFill>
                <a:latin typeface="+mn-ea"/>
                <a:ea typeface="+mn-ea"/>
              </a:rPr>
              <a:t>施工组织总设计的编制依据、方法、程序</a:t>
            </a:r>
            <a:endParaRPr lang="zh-CN" altLang="en-US" spc="400" dirty="0">
              <a:solidFill>
                <a:schemeClr val="accent2"/>
              </a:solidFill>
              <a:latin typeface="+mn-ea"/>
              <a:ea typeface="+mn-ea"/>
            </a:endParaRPr>
          </a:p>
        </p:txBody>
      </p:sp>
      <p:sp>
        <p:nvSpPr>
          <p:cNvPr id="11" name="TextBox 55"/>
          <p:cNvSpPr txBox="1">
            <a:spLocks noChangeArrowheads="1"/>
          </p:cNvSpPr>
          <p:nvPr/>
        </p:nvSpPr>
        <p:spPr bwMode="auto">
          <a:xfrm>
            <a:off x="-310331" y="1647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6"/>
          <p:cNvSpPr>
            <a:spLocks/>
          </p:cNvSpPr>
          <p:nvPr/>
        </p:nvSpPr>
        <p:spPr bwMode="auto">
          <a:xfrm>
            <a:off x="879475" y="1872906"/>
            <a:ext cx="10115550" cy="4364406"/>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7" name="TextBox 16"/>
          <p:cNvSpPr txBox="1"/>
          <p:nvPr/>
        </p:nvSpPr>
        <p:spPr>
          <a:xfrm>
            <a:off x="4081463" y="2127627"/>
            <a:ext cx="6913562" cy="3782895"/>
          </a:xfrm>
          <a:prstGeom prst="rect">
            <a:avLst/>
          </a:prstGeom>
          <a:noFill/>
        </p:spPr>
        <p:txBody>
          <a:bodyPr>
            <a:spAutoFit/>
          </a:bodyPr>
          <a:lstStyle/>
          <a:p>
            <a:pPr>
              <a:lnSpc>
                <a:spcPct val="150000"/>
              </a:lnSpc>
            </a:pP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）工程所在地区行政主管部门批准的文件，建设单位对施工的要求。</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2</a:t>
            </a:r>
            <a:r>
              <a:rPr lang="zh-CN" altLang="en-US" dirty="0" smtClean="0">
                <a:latin typeface="+mn-ea"/>
                <a:ea typeface="+mn-ea"/>
              </a:rPr>
              <a:t>）设计文件及有关资料，包括建设项目初步设计、扩大初步设计或技术设计的有关图样、设计说明书、建筑总平面图、总概算和已批准的计划任务书等。</a:t>
            </a:r>
          </a:p>
          <a:p>
            <a:pPr>
              <a:lnSpc>
                <a:spcPct val="150000"/>
              </a:lnSpc>
            </a:pPr>
            <a:r>
              <a:rPr lang="zh-CN" altLang="en-US" dirty="0" smtClean="0">
                <a:latin typeface="+mn-ea"/>
                <a:ea typeface="+mn-ea"/>
              </a:rPr>
              <a:t>（</a:t>
            </a:r>
            <a:r>
              <a:rPr lang="en-US" altLang="zh-CN" dirty="0" smtClean="0">
                <a:latin typeface="+mn-ea"/>
                <a:ea typeface="+mn-ea"/>
              </a:rPr>
              <a:t>3</a:t>
            </a:r>
            <a:r>
              <a:rPr lang="zh-CN" altLang="en-US" dirty="0" smtClean="0">
                <a:latin typeface="+mn-ea"/>
                <a:ea typeface="+mn-ea"/>
              </a:rPr>
              <a:t>）工程施工范围内的现场条件，包括地形、地貌、工程地质及水文地质、气象等自然条件。</a:t>
            </a:r>
          </a:p>
          <a:p>
            <a:pPr>
              <a:lnSpc>
                <a:spcPct val="150000"/>
              </a:lnSpc>
            </a:pPr>
            <a:r>
              <a:rPr lang="zh-CN" altLang="en-US" dirty="0" smtClean="0">
                <a:latin typeface="+mn-ea"/>
                <a:ea typeface="+mn-ea"/>
              </a:rPr>
              <a:t>（</a:t>
            </a:r>
            <a:r>
              <a:rPr lang="en-US" altLang="zh-CN" dirty="0" smtClean="0">
                <a:latin typeface="+mn-ea"/>
                <a:ea typeface="+mn-ea"/>
              </a:rPr>
              <a:t>4</a:t>
            </a:r>
            <a:r>
              <a:rPr lang="zh-CN" altLang="en-US" dirty="0" smtClean="0">
                <a:latin typeface="+mn-ea"/>
                <a:ea typeface="+mn-ea"/>
              </a:rPr>
              <a:t>）现行规范、规程和有关技术规定。</a:t>
            </a:r>
            <a:endParaRPr lang="en-US" altLang="zh-CN" dirty="0" smtClean="0">
              <a:latin typeface="+mn-ea"/>
              <a:ea typeface="+mn-ea"/>
            </a:endParaRPr>
          </a:p>
          <a:p>
            <a:pPr>
              <a:lnSpc>
                <a:spcPct val="150000"/>
              </a:lnSpc>
            </a:pPr>
            <a:r>
              <a:rPr lang="zh-CN" altLang="en-US" dirty="0" smtClean="0">
                <a:latin typeface="+mn-ea"/>
                <a:ea typeface="+mn-ea"/>
              </a:rPr>
              <a:t>（</a:t>
            </a:r>
            <a:r>
              <a:rPr lang="en-US" altLang="zh-CN" dirty="0" smtClean="0">
                <a:latin typeface="+mn-ea"/>
                <a:ea typeface="+mn-ea"/>
              </a:rPr>
              <a:t>5</a:t>
            </a:r>
            <a:r>
              <a:rPr lang="zh-CN" altLang="en-US" dirty="0" smtClean="0">
                <a:latin typeface="+mn-ea"/>
                <a:ea typeface="+mn-ea"/>
              </a:rPr>
              <a:t>）施工企业的生产能力、机具设备状况、技术水平等。</a:t>
            </a:r>
            <a:endParaRPr lang="zh-CN" altLang="en-US" dirty="0">
              <a:solidFill>
                <a:schemeClr val="accent1"/>
              </a:solidFill>
              <a:latin typeface="+mn-ea"/>
              <a:ea typeface="+mn-ea"/>
            </a:endParaRPr>
          </a:p>
        </p:txBody>
      </p:sp>
      <p:sp>
        <p:nvSpPr>
          <p:cNvPr id="27" name="TextBox 26"/>
          <p:cNvSpPr txBox="1"/>
          <p:nvPr/>
        </p:nvSpPr>
        <p:spPr>
          <a:xfrm>
            <a:off x="3938141" y="1145381"/>
            <a:ext cx="5256212" cy="400110"/>
          </a:xfrm>
          <a:prstGeom prst="rect">
            <a:avLst/>
          </a:prstGeom>
          <a:noFill/>
        </p:spPr>
        <p:txBody>
          <a:bodyPr>
            <a:spAutoFit/>
          </a:bodyPr>
          <a:lstStyle/>
          <a:p>
            <a:pPr>
              <a:buFont typeface="Arial" pitchFamily="34" charset="0"/>
              <a:buNone/>
              <a:defRPr/>
            </a:pPr>
            <a:r>
              <a:rPr lang="zh-CN" altLang="en-US" sz="2000" dirty="0" smtClean="0">
                <a:latin typeface="+mn-ea"/>
                <a:ea typeface="+mn-ea"/>
              </a:rPr>
              <a:t>二、施工组织总设计的编制依据</a:t>
            </a:r>
            <a:endParaRPr lang="zh-CN" altLang="en-US" sz="2000" dirty="0">
              <a:latin typeface="+mn-ea"/>
              <a:ea typeface="+mn-ea"/>
            </a:endParaRPr>
          </a:p>
        </p:txBody>
      </p:sp>
      <p:sp>
        <p:nvSpPr>
          <p:cNvPr id="10" name="Freeform 10"/>
          <p:cNvSpPr>
            <a:spLocks noEditPoints="1"/>
          </p:cNvSpPr>
          <p:nvPr/>
        </p:nvSpPr>
        <p:spPr bwMode="auto">
          <a:xfrm>
            <a:off x="1351952" y="1876069"/>
            <a:ext cx="1428948"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4"/>
          </a:solidFill>
          <a:ln w="9525">
            <a:noFill/>
            <a:round/>
            <a:headEnd/>
            <a:tailEnd/>
          </a:ln>
        </p:spPr>
        <p:txBody>
          <a:bodyPr/>
          <a:lstStyle/>
          <a:p>
            <a:endParaRPr lang="zh-CN" altLang="en-US"/>
          </a:p>
        </p:txBody>
      </p:sp>
      <p:sp>
        <p:nvSpPr>
          <p:cNvPr id="11" name="TextBox 19"/>
          <p:cNvSpPr txBox="1"/>
          <p:nvPr/>
        </p:nvSpPr>
        <p:spPr>
          <a:xfrm>
            <a:off x="1764007" y="2049202"/>
            <a:ext cx="604838" cy="708025"/>
          </a:xfrm>
          <a:prstGeom prst="rect">
            <a:avLst/>
          </a:prstGeom>
          <a:noFill/>
        </p:spPr>
        <p:txBody>
          <a:bodyPr>
            <a:spAutoFit/>
          </a:bodyPr>
          <a:lstStyle/>
          <a:p>
            <a:pPr algn="ctr">
              <a:buFont typeface="Arial" pitchFamily="34" charset="0"/>
              <a:buNone/>
              <a:defRPr/>
            </a:pPr>
            <a:r>
              <a:rPr lang="en-US" altLang="zh-CN" sz="4000" dirty="0">
                <a:solidFill>
                  <a:schemeClr val="accent2"/>
                </a:solidFill>
                <a:latin typeface="+mn-ea"/>
                <a:ea typeface="+mn-ea"/>
              </a:rPr>
              <a:t>2</a:t>
            </a:r>
          </a:p>
        </p:txBody>
      </p:sp>
      <p:sp>
        <p:nvSpPr>
          <p:cNvPr id="12" name="TextBox 54"/>
          <p:cNvSpPr txBox="1">
            <a:spLocks noChangeArrowheads="1"/>
          </p:cNvSpPr>
          <p:nvPr/>
        </p:nvSpPr>
        <p:spPr bwMode="auto">
          <a:xfrm>
            <a:off x="1330325" y="127749"/>
            <a:ext cx="5920184" cy="369332"/>
          </a:xfrm>
          <a:prstGeom prst="rect">
            <a:avLst/>
          </a:prstGeom>
          <a:noFill/>
          <a:ln w="9525">
            <a:noFill/>
            <a:miter lim="800000"/>
            <a:headEnd/>
            <a:tailEnd/>
          </a:ln>
        </p:spPr>
        <p:txBody>
          <a:bodyPr wrap="square">
            <a:spAutoFit/>
          </a:bodyPr>
          <a:lstStyle/>
          <a:p>
            <a:r>
              <a:rPr lang="zh-CN" altLang="en-US" dirty="0" smtClean="0">
                <a:solidFill>
                  <a:schemeClr val="accent2"/>
                </a:solidFill>
                <a:latin typeface="+mn-ea"/>
                <a:ea typeface="+mn-ea"/>
              </a:rPr>
              <a:t>施工组织总设计的编制依据、方法、程序</a:t>
            </a:r>
            <a:endParaRPr lang="zh-CN" altLang="en-US" spc="400" dirty="0">
              <a:solidFill>
                <a:schemeClr val="accent2"/>
              </a:solidFill>
              <a:latin typeface="+mn-ea"/>
              <a:ea typeface="+mn-ea"/>
            </a:endParaRPr>
          </a:p>
        </p:txBody>
      </p:sp>
      <p:sp>
        <p:nvSpPr>
          <p:cNvPr id="13" name="TextBox 55"/>
          <p:cNvSpPr txBox="1">
            <a:spLocks noChangeArrowheads="1"/>
          </p:cNvSpPr>
          <p:nvPr/>
        </p:nvSpPr>
        <p:spPr bwMode="auto">
          <a:xfrm>
            <a:off x="-310331" y="16474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0.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1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1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1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1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1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1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9.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0.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2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2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2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2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9.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9.xml><?xml version="1.0" encoding="utf-8"?>
<p:tagLst xmlns:a="http://schemas.openxmlformats.org/drawingml/2006/main" xmlns:r="http://schemas.openxmlformats.org/officeDocument/2006/relationships" xmlns:p="http://schemas.openxmlformats.org/presentationml/2006/main">
  <p:tag name="TIMING" val="|8.3"/>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11127</TotalTime>
  <Pages>0</Pages>
  <Words>4171</Words>
  <Characters>0</Characters>
  <Application>Microsoft Office PowerPoint</Application>
  <DocSecurity>0</DocSecurity>
  <PresentationFormat>自定义</PresentationFormat>
  <Lines>0</Lines>
  <Paragraphs>533</Paragraphs>
  <Slides>62</Slides>
  <Notes>62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62</vt:i4>
      </vt:variant>
    </vt:vector>
  </HeadingPairs>
  <TitlesOfParts>
    <vt:vector size="72" baseType="lpstr">
      <vt:lpstr>方正粗黑宋简体</vt:lpstr>
      <vt:lpstr>仿宋_GB2312</vt:lpstr>
      <vt:lpstr>黑体</vt:lpstr>
      <vt:lpstr>华文细黑</vt:lpstr>
      <vt:lpstr>宋体</vt:lpstr>
      <vt:lpstr>微软雅黑</vt:lpstr>
      <vt:lpstr>Arial</vt:lpstr>
      <vt:lpstr>Calibri</vt:lpstr>
      <vt:lpstr>Impact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AU107夏宾阳</cp:lastModifiedBy>
  <cp:revision>959</cp:revision>
  <dcterms:created xsi:type="dcterms:W3CDTF">2013-01-25T01:44:32Z</dcterms:created>
  <dcterms:modified xsi:type="dcterms:W3CDTF">2019-06-17T05:50:04Z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